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8288000" cy="10287000"/>
  <p:notesSz cx="6858000" cy="9144000"/>
  <p:embeddedFontLst>
    <p:embeddedFont>
      <p:font typeface="Glacial Indifference Bold" charset="1" panose="00000800000000000000"/>
      <p:regular r:id="rId35"/>
    </p:embeddedFont>
    <p:embeddedFont>
      <p:font typeface="Open Sans Light" charset="1" panose="020B0306030504020204"/>
      <p:regular r:id="rId36"/>
    </p:embeddedFont>
    <p:embeddedFont>
      <p:font typeface="Open Sans Bold" charset="1" panose="020B0806030504020204"/>
      <p:regular r:id="rId37"/>
    </p:embeddedFont>
    <p:embeddedFont>
      <p:font typeface="Glacial Indifference" charset="1" panose="00000000000000000000"/>
      <p:regular r:id="rId38"/>
    </p:embeddedFont>
    <p:embeddedFont>
      <p:font typeface="Canva Sans" charset="1" panose="020B0503030501040103"/>
      <p:regular r:id="rId39"/>
    </p:embeddedFont>
    <p:embeddedFont>
      <p:font typeface="Open Sans" charset="1" panose="020B0606030504020204"/>
      <p:regular r:id="rId40"/>
    </p:embeddedFont>
    <p:embeddedFont>
      <p:font typeface="Open Sans Italics" charset="1" panose="020B0606030504020204"/>
      <p:regular r:id="rId41"/>
    </p:embeddedFont>
    <p:embeddedFont>
      <p:font typeface="Glacial Indifference Bold Italics" charset="1" panose="00000800000000000000"/>
      <p:regular r:id="rId42"/>
    </p:embeddedFont>
    <p:embeddedFont>
      <p:font typeface="Canva Sans Bold" charset="1" panose="020B0803030501040103"/>
      <p:regular r:id="rId43"/>
    </p:embeddedFont>
    <p:embeddedFont>
      <p:font typeface="Futura Bold" charset="1" panose="020B0702020204020203"/>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46.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4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4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5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53.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55.jpeg" Type="http://schemas.openxmlformats.org/officeDocument/2006/relationships/image"/><Relationship Id="rId4" Target="../media/image56.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media/image12.jpeg" Type="http://schemas.openxmlformats.org/officeDocument/2006/relationships/image"/><Relationship Id="rId4" Target="../media/image58.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jpeg" Type="http://schemas.openxmlformats.org/officeDocument/2006/relationships/image"/><Relationship Id="rId3" Target="../media/image60.jpeg" Type="http://schemas.openxmlformats.org/officeDocument/2006/relationships/image"/><Relationship Id="rId4" Target="../media/image61.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jpeg" Type="http://schemas.openxmlformats.org/officeDocument/2006/relationships/image"/><Relationship Id="rId3" Target="../media/image63.jpeg" Type="http://schemas.openxmlformats.org/officeDocument/2006/relationships/image"/><Relationship Id="rId4" Target="../media/image64.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11" Target="../media/image69.png" Type="http://schemas.openxmlformats.org/officeDocument/2006/relationships/image"/><Relationship Id="rId12" Target="../media/image70.svg" Type="http://schemas.openxmlformats.org/officeDocument/2006/relationships/image"/><Relationship Id="rId13" Target="../media/image71.png" Type="http://schemas.openxmlformats.org/officeDocument/2006/relationships/image"/><Relationship Id="rId14" Target="../media/image72.svg" Type="http://schemas.openxmlformats.org/officeDocument/2006/relationships/image"/><Relationship Id="rId15" Target="../media/image73.png" Type="http://schemas.openxmlformats.org/officeDocument/2006/relationships/image"/><Relationship Id="rId16" Target="../media/image74.svg" Type="http://schemas.openxmlformats.org/officeDocument/2006/relationships/image"/><Relationship Id="rId17" Target="../media/image75.png" Type="http://schemas.openxmlformats.org/officeDocument/2006/relationships/image"/><Relationship Id="rId18" Target="../media/image76.svg" Type="http://schemas.openxmlformats.org/officeDocument/2006/relationships/image"/><Relationship Id="rId19" Target="../media/image77.png" Type="http://schemas.openxmlformats.org/officeDocument/2006/relationships/image"/><Relationship Id="rId2" Target="../media/image44.png" Type="http://schemas.openxmlformats.org/officeDocument/2006/relationships/image"/><Relationship Id="rId20" Target="../media/image78.svg" Type="http://schemas.openxmlformats.org/officeDocument/2006/relationships/image"/><Relationship Id="rId21" Target="../media/image79.png" Type="http://schemas.openxmlformats.org/officeDocument/2006/relationships/image"/><Relationship Id="rId22" Target="../media/image80.png" Type="http://schemas.openxmlformats.org/officeDocument/2006/relationships/image"/><Relationship Id="rId3" Target="../media/image45.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65.png" Type="http://schemas.openxmlformats.org/officeDocument/2006/relationships/image"/><Relationship Id="rId8" Target="../media/image66.svg" Type="http://schemas.openxmlformats.org/officeDocument/2006/relationships/image"/><Relationship Id="rId9" Target="../media/image6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 Id="rId8" Target="../media/image10.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2.svg" Type="http://schemas.openxmlformats.org/officeDocument/2006/relationships/image"/><Relationship Id="rId11" Target="../media/image83.png" Type="http://schemas.openxmlformats.org/officeDocument/2006/relationships/image"/><Relationship Id="rId12" Target="../media/image84.svg" Type="http://schemas.openxmlformats.org/officeDocument/2006/relationships/image"/><Relationship Id="rId13" Target="../media/image85.png" Type="http://schemas.openxmlformats.org/officeDocument/2006/relationships/image"/><Relationship Id="rId14" Target="../media/image86.svg" Type="http://schemas.openxmlformats.org/officeDocument/2006/relationships/image"/><Relationship Id="rId15" Target="../media/image87.png" Type="http://schemas.openxmlformats.org/officeDocument/2006/relationships/image"/><Relationship Id="rId16" Target="../media/image88.svg" Type="http://schemas.openxmlformats.org/officeDocument/2006/relationships/image"/><Relationship Id="rId17" Target="../media/image89.png" Type="http://schemas.openxmlformats.org/officeDocument/2006/relationships/image"/><Relationship Id="rId18" Target="../media/image90.svg" Type="http://schemas.openxmlformats.org/officeDocument/2006/relationships/image"/><Relationship Id="rId19" Target="../media/image91.png" Type="http://schemas.openxmlformats.org/officeDocument/2006/relationships/image"/><Relationship Id="rId2" Target="../media/image4.png" Type="http://schemas.openxmlformats.org/officeDocument/2006/relationships/image"/><Relationship Id="rId20" Target="../media/image92.png" Type="http://schemas.openxmlformats.org/officeDocument/2006/relationships/image"/><Relationship Id="rId21" Target="../media/image93.svg" Type="http://schemas.openxmlformats.org/officeDocument/2006/relationships/image"/><Relationship Id="rId22" Target="../media/image94.png" Type="http://schemas.openxmlformats.org/officeDocument/2006/relationships/image"/><Relationship Id="rId23" Target="../media/image95.svg" Type="http://schemas.openxmlformats.org/officeDocument/2006/relationships/image"/><Relationship Id="rId24" Target="../media/image96.png" Type="http://schemas.openxmlformats.org/officeDocument/2006/relationships/image"/><Relationship Id="rId25" Target="../media/image97.png" Type="http://schemas.openxmlformats.org/officeDocument/2006/relationships/image"/><Relationship Id="rId26" Target="../media/image98.sv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 Id="rId9" Target="../media/image8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4.svg" Type="http://schemas.openxmlformats.org/officeDocument/2006/relationships/image"/><Relationship Id="rId2" Target="../media/image99.jpeg" Type="http://schemas.openxmlformats.org/officeDocument/2006/relationships/image"/><Relationship Id="rId3" Target="../media/image10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101.png" Type="http://schemas.openxmlformats.org/officeDocument/2006/relationships/image"/><Relationship Id="rId8" Target="../media/image102.svg" Type="http://schemas.openxmlformats.org/officeDocument/2006/relationships/image"/><Relationship Id="rId9" Target="../media/image103.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5.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106.png" Type="http://schemas.openxmlformats.org/officeDocument/2006/relationships/image"/><Relationship Id="rId6" Target="../media/image107.png" Type="http://schemas.openxmlformats.org/officeDocument/2006/relationships/image"/><Relationship Id="rId7" Target="../media/image108.svg" Type="http://schemas.openxmlformats.org/officeDocument/2006/relationships/image"/><Relationship Id="rId8" Target="https://www.amazon.com/hz/wishlist/ls/3CPV8LTICWVDS/ref=hz_ls_biz_ex" TargetMode="External" Type="http://schemas.openxmlformats.org/officeDocument/2006/relationships/hyperlink"/><Relationship Id="rId9" Target="https://givebutter.com/SnR7ER"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9.jpeg" Type="http://schemas.openxmlformats.org/officeDocument/2006/relationships/image"/><Relationship Id="rId3" Target="../media/image110.jpeg" Type="http://schemas.openxmlformats.org/officeDocument/2006/relationships/image"/><Relationship Id="rId4" Target="../media/image111.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2.png" Type="http://schemas.openxmlformats.org/officeDocument/2006/relationships/image"/><Relationship Id="rId3" Target="../media/image109.jpeg" Type="http://schemas.openxmlformats.org/officeDocument/2006/relationships/image"/><Relationship Id="rId4" Target="../media/image110.jpeg" Type="http://schemas.openxmlformats.org/officeDocument/2006/relationships/image"/><Relationship Id="rId5" Target="../media/image111.pn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113.png" Type="http://schemas.openxmlformats.org/officeDocument/2006/relationships/image"/><Relationship Id="rId9" Target="../media/image11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1.svg" Type="http://schemas.openxmlformats.org/officeDocument/2006/relationships/image"/><Relationship Id="rId2" Target="../media/image115.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116.png" Type="http://schemas.openxmlformats.org/officeDocument/2006/relationships/image"/><Relationship Id="rId6" Target="../media/image117.svg" Type="http://schemas.openxmlformats.org/officeDocument/2006/relationships/image"/><Relationship Id="rId7" Target="../media/image118.png" Type="http://schemas.openxmlformats.org/officeDocument/2006/relationships/image"/><Relationship Id="rId8" Target="../media/image119.svg" Type="http://schemas.openxmlformats.org/officeDocument/2006/relationships/image"/><Relationship Id="rId9" Target="../media/image120.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2.png" Type="http://schemas.openxmlformats.org/officeDocument/2006/relationships/image"/><Relationship Id="rId3" Target="../media/image123.svg" Type="http://schemas.openxmlformats.org/officeDocument/2006/relationships/image"/><Relationship Id="rId4" Target="../media/image124.png" Type="http://schemas.openxmlformats.org/officeDocument/2006/relationships/image"/><Relationship Id="rId5" Target="../media/image125.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svg" Type="http://schemas.openxmlformats.org/officeDocument/2006/relationships/image"/><Relationship Id="rId11" Target="../media/image6.png" Type="http://schemas.openxmlformats.org/officeDocument/2006/relationships/image"/><Relationship Id="rId12" Target="../media/image132.png" Type="http://schemas.openxmlformats.org/officeDocument/2006/relationships/image"/><Relationship Id="rId13" Target="../media/image133.svg" Type="http://schemas.openxmlformats.org/officeDocument/2006/relationships/image"/><Relationship Id="rId2" Target="../media/image56.jpeg" Type="http://schemas.openxmlformats.org/officeDocument/2006/relationships/image"/><Relationship Id="rId3" Target="../media/image126.png" Type="http://schemas.openxmlformats.org/officeDocument/2006/relationships/image"/><Relationship Id="rId4" Target="../media/image127.svg" Type="http://schemas.openxmlformats.org/officeDocument/2006/relationships/image"/><Relationship Id="rId5" Target="../media/image128.png" Type="http://schemas.openxmlformats.org/officeDocument/2006/relationships/image"/><Relationship Id="rId6" Target="../media/image129.svg" Type="http://schemas.openxmlformats.org/officeDocument/2006/relationships/image"/><Relationship Id="rId7" Target="../media/image130.png" Type="http://schemas.openxmlformats.org/officeDocument/2006/relationships/image"/><Relationship Id="rId8" Target="../media/image131.svg" Type="http://schemas.openxmlformats.org/officeDocument/2006/relationships/image"/><Relationship Id="rId9" Target="../media/image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4.png" Type="http://schemas.openxmlformats.org/officeDocument/2006/relationships/image"/><Relationship Id="rId3" Target="../media/image135.svg" Type="http://schemas.openxmlformats.org/officeDocument/2006/relationships/image"/><Relationship Id="rId4" Target="../media/image136.png" Type="http://schemas.openxmlformats.org/officeDocument/2006/relationships/image"/><Relationship Id="rId5" Target="../media/image137.svg" Type="http://schemas.openxmlformats.org/officeDocument/2006/relationships/image"/><Relationship Id="rId6" Target="../media/image138.jpeg" Type="http://schemas.openxmlformats.org/officeDocument/2006/relationships/image"/><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11.jpeg" Type="http://schemas.openxmlformats.org/officeDocument/2006/relationships/image"/><Relationship Id="rId6" Target="../media/image12.jpeg" Type="http://schemas.openxmlformats.org/officeDocument/2006/relationships/image"/><Relationship Id="rId7" Target="../media/image1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1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11" Target="../media/image21.png" Type="http://schemas.openxmlformats.org/officeDocument/2006/relationships/image"/><Relationship Id="rId12" Target="../media/image22.svg" Type="http://schemas.openxmlformats.org/officeDocument/2006/relationships/image"/><Relationship Id="rId13" Target="../media/image23.png" Type="http://schemas.openxmlformats.org/officeDocument/2006/relationships/image"/><Relationship Id="rId14" Target="../media/image24.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1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31.png" Type="http://schemas.openxmlformats.org/officeDocument/2006/relationships/image"/><Relationship Id="rId12" Target="../media/image32.svg" Type="http://schemas.openxmlformats.org/officeDocument/2006/relationships/image"/><Relationship Id="rId13" Target="../media/image33.png" Type="http://schemas.openxmlformats.org/officeDocument/2006/relationships/image"/><Relationship Id="rId14" Target="../media/image34.svg" Type="http://schemas.openxmlformats.org/officeDocument/2006/relationships/image"/><Relationship Id="rId15" Target="../media/image35.png" Type="http://schemas.openxmlformats.org/officeDocument/2006/relationships/image"/><Relationship Id="rId16" Target="../media/image36.svg" Type="http://schemas.openxmlformats.org/officeDocument/2006/relationships/image"/><Relationship Id="rId17" Target="../media/image37.png" Type="http://schemas.openxmlformats.org/officeDocument/2006/relationships/image"/><Relationship Id="rId18" Target="../media/image38.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25.png" Type="http://schemas.openxmlformats.org/officeDocument/2006/relationships/image"/><Relationship Id="rId3" Target="../media/image26.svg" Type="http://schemas.openxmlformats.org/officeDocument/2006/relationships/image"/><Relationship Id="rId4" Target="../media/image6.png" Type="http://schemas.openxmlformats.org/officeDocument/2006/relationships/image"/><Relationship Id="rId5" Target="../media/image8.png" Type="http://schemas.openxmlformats.org/officeDocument/2006/relationships/image"/><Relationship Id="rId6" Target="../media/image39.png" Type="http://schemas.openxmlformats.org/officeDocument/2006/relationships/image"/><Relationship Id="rId7" Target="../media/image40.png" Type="http://schemas.openxmlformats.org/officeDocument/2006/relationships/image"/><Relationship Id="rId8" Target="../media/image41.png" Type="http://schemas.openxmlformats.org/officeDocument/2006/relationships/image"/><Relationship Id="rId9" Target="../media/image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4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4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543852" cy="12368604"/>
          </a:xfrm>
          <a:custGeom>
            <a:avLst/>
            <a:gdLst/>
            <a:ahLst/>
            <a:cxnLst/>
            <a:rect r="r" b="b" t="t" l="l"/>
            <a:pathLst>
              <a:path h="12368604" w="18543852">
                <a:moveTo>
                  <a:pt x="0" y="0"/>
                </a:moveTo>
                <a:lnTo>
                  <a:pt x="18543852" y="0"/>
                </a:lnTo>
                <a:lnTo>
                  <a:pt x="18543852" y="12368604"/>
                </a:lnTo>
                <a:lnTo>
                  <a:pt x="0" y="12368604"/>
                </a:lnTo>
                <a:lnTo>
                  <a:pt x="0" y="0"/>
                </a:lnTo>
                <a:close/>
              </a:path>
            </a:pathLst>
          </a:custGeom>
          <a:blipFill>
            <a:blip r:embed="rId2"/>
            <a:stretch>
              <a:fillRect l="0" t="0" r="0" b="0"/>
            </a:stretch>
          </a:blipFill>
        </p:spPr>
      </p:sp>
      <p:sp>
        <p:nvSpPr>
          <p:cNvPr name="Freeform 3" id="3"/>
          <p:cNvSpPr/>
          <p:nvPr/>
        </p:nvSpPr>
        <p:spPr>
          <a:xfrm flipH="false" flipV="false" rot="0">
            <a:off x="8531803" y="2123837"/>
            <a:ext cx="1120957" cy="1120957"/>
          </a:xfrm>
          <a:custGeom>
            <a:avLst/>
            <a:gdLst/>
            <a:ahLst/>
            <a:cxnLst/>
            <a:rect r="r" b="b" t="t" l="l"/>
            <a:pathLst>
              <a:path h="1120957" w="1120957">
                <a:moveTo>
                  <a:pt x="0" y="0"/>
                </a:moveTo>
                <a:lnTo>
                  <a:pt x="1120957" y="0"/>
                </a:lnTo>
                <a:lnTo>
                  <a:pt x="1120957" y="1120957"/>
                </a:lnTo>
                <a:lnTo>
                  <a:pt x="0" y="1120957"/>
                </a:lnTo>
                <a:lnTo>
                  <a:pt x="0" y="0"/>
                </a:lnTo>
                <a:close/>
              </a:path>
            </a:pathLst>
          </a:custGeom>
          <a:blipFill>
            <a:blip r:embed="rId3"/>
            <a:stretch>
              <a:fillRect l="0" t="0" r="0" b="0"/>
            </a:stretch>
          </a:blipFill>
        </p:spPr>
      </p:sp>
      <p:sp>
        <p:nvSpPr>
          <p:cNvPr name="Freeform 4" id="4"/>
          <p:cNvSpPr/>
          <p:nvPr/>
        </p:nvSpPr>
        <p:spPr>
          <a:xfrm flipH="false" flipV="false" rot="0">
            <a:off x="14845657" y="5119083"/>
            <a:ext cx="1825401" cy="1411643"/>
          </a:xfrm>
          <a:custGeom>
            <a:avLst/>
            <a:gdLst/>
            <a:ahLst/>
            <a:cxnLst/>
            <a:rect r="r" b="b" t="t" l="l"/>
            <a:pathLst>
              <a:path h="1411643" w="1825401">
                <a:moveTo>
                  <a:pt x="0" y="0"/>
                </a:moveTo>
                <a:lnTo>
                  <a:pt x="1825400" y="0"/>
                </a:lnTo>
                <a:lnTo>
                  <a:pt x="1825400" y="1411644"/>
                </a:lnTo>
                <a:lnTo>
                  <a:pt x="0" y="1411644"/>
                </a:lnTo>
                <a:lnTo>
                  <a:pt x="0" y="0"/>
                </a:lnTo>
                <a:close/>
              </a:path>
            </a:pathLst>
          </a:custGeom>
          <a:blipFill>
            <a:blip r:embed="rId4"/>
            <a:stretch>
              <a:fillRect l="0" t="0" r="0" b="0"/>
            </a:stretch>
          </a:blipFill>
        </p:spPr>
      </p:sp>
      <p:sp>
        <p:nvSpPr>
          <p:cNvPr name="TextBox 5" id="5"/>
          <p:cNvSpPr txBox="true"/>
          <p:nvPr/>
        </p:nvSpPr>
        <p:spPr>
          <a:xfrm rot="0">
            <a:off x="-103436" y="3867883"/>
            <a:ext cx="18391436" cy="3780694"/>
          </a:xfrm>
          <a:prstGeom prst="rect">
            <a:avLst/>
          </a:prstGeom>
        </p:spPr>
        <p:txBody>
          <a:bodyPr anchor="t" rtlCol="false" tIns="0" lIns="0" bIns="0" rIns="0">
            <a:spAutoFit/>
          </a:bodyPr>
          <a:lstStyle/>
          <a:p>
            <a:pPr algn="ctr">
              <a:lnSpc>
                <a:spcPts val="10090"/>
              </a:lnSpc>
            </a:pPr>
            <a:r>
              <a:rPr lang="en-US" sz="7207" b="true">
                <a:solidFill>
                  <a:srgbClr val="FFFFFF"/>
                </a:solidFill>
                <a:latin typeface="Glacial Indifference Bold"/>
                <a:ea typeface="Glacial Indifference Bold"/>
                <a:cs typeface="Glacial Indifference Bold"/>
                <a:sym typeface="Glacial Indifference Bold"/>
              </a:rPr>
              <a:t>FEED HOPE &amp; NOURISH MAUI, </a:t>
            </a:r>
          </a:p>
          <a:p>
            <a:pPr algn="ctr">
              <a:lnSpc>
                <a:spcPts val="10090"/>
              </a:lnSpc>
            </a:pPr>
            <a:r>
              <a:rPr lang="en-US" sz="7207" b="true">
                <a:solidFill>
                  <a:srgbClr val="FFFFFF"/>
                </a:solidFill>
                <a:latin typeface="Glacial Indifference Bold"/>
                <a:ea typeface="Glacial Indifference Bold"/>
                <a:cs typeface="Glacial Indifference Bold"/>
                <a:sym typeface="Glacial Indifference Bold"/>
              </a:rPr>
              <a:t>FROM FARM TO HUNGRY, WITH LOVE!</a:t>
            </a:r>
          </a:p>
          <a:p>
            <a:pPr algn="ctr">
              <a:lnSpc>
                <a:spcPts val="10090"/>
              </a:lnSpc>
            </a:pPr>
          </a:p>
        </p:txBody>
      </p:sp>
      <p:sp>
        <p:nvSpPr>
          <p:cNvPr name="TextBox 6" id="6"/>
          <p:cNvSpPr txBox="true"/>
          <p:nvPr/>
        </p:nvSpPr>
        <p:spPr>
          <a:xfrm rot="0">
            <a:off x="7404974" y="8347866"/>
            <a:ext cx="3374616" cy="358802"/>
          </a:xfrm>
          <a:prstGeom prst="rect">
            <a:avLst/>
          </a:prstGeom>
        </p:spPr>
        <p:txBody>
          <a:bodyPr anchor="t" rtlCol="false" tIns="0" lIns="0" bIns="0" rIns="0">
            <a:spAutoFit/>
          </a:bodyPr>
          <a:lstStyle/>
          <a:p>
            <a:pPr algn="r">
              <a:lnSpc>
                <a:spcPts val="2800"/>
              </a:lnSpc>
            </a:pPr>
            <a:r>
              <a:rPr lang="en-US" b="true" sz="2000">
                <a:solidFill>
                  <a:srgbClr val="FFFFFF"/>
                </a:solidFill>
                <a:latin typeface="Glacial Indifference Bold"/>
                <a:ea typeface="Glacial Indifference Bold"/>
                <a:cs typeface="Glacial Indifference Bold"/>
                <a:sym typeface="Glacial Indifference Bold"/>
              </a:rPr>
              <a:t>HHHMAUI.ORG - @HHHMAUI</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889729" y="5383424"/>
            <a:ext cx="1008568" cy="1008568"/>
          </a:xfrm>
          <a:custGeom>
            <a:avLst/>
            <a:gdLst/>
            <a:ahLst/>
            <a:cxnLst/>
            <a:rect r="r" b="b" t="t" l="l"/>
            <a:pathLst>
              <a:path h="1008568" w="1008568">
                <a:moveTo>
                  <a:pt x="0" y="0"/>
                </a:moveTo>
                <a:lnTo>
                  <a:pt x="1008568" y="0"/>
                </a:lnTo>
                <a:lnTo>
                  <a:pt x="1008568" y="1008568"/>
                </a:lnTo>
                <a:lnTo>
                  <a:pt x="0" y="10085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6"/>
            <a:stretch>
              <a:fillRect l="0" t="0" r="0" b="0"/>
            </a:stretch>
          </a:blipFill>
        </p:spPr>
      </p:sp>
      <p:sp>
        <p:nvSpPr>
          <p:cNvPr name="Freeform 5" id="5"/>
          <p:cNvSpPr/>
          <p:nvPr/>
        </p:nvSpPr>
        <p:spPr>
          <a:xfrm flipH="false" flipV="false" rot="0">
            <a:off x="2350032" y="2422912"/>
            <a:ext cx="13587936" cy="5556916"/>
          </a:xfrm>
          <a:custGeom>
            <a:avLst/>
            <a:gdLst/>
            <a:ahLst/>
            <a:cxnLst/>
            <a:rect r="r" b="b" t="t" l="l"/>
            <a:pathLst>
              <a:path h="5556916" w="13587936">
                <a:moveTo>
                  <a:pt x="0" y="0"/>
                </a:moveTo>
                <a:lnTo>
                  <a:pt x="13587936" y="0"/>
                </a:lnTo>
                <a:lnTo>
                  <a:pt x="13587936" y="5556916"/>
                </a:lnTo>
                <a:lnTo>
                  <a:pt x="0" y="5556916"/>
                </a:lnTo>
                <a:lnTo>
                  <a:pt x="0" y="0"/>
                </a:lnTo>
                <a:close/>
              </a:path>
            </a:pathLst>
          </a:custGeom>
          <a:blipFill>
            <a:blip r:embed="rId7"/>
            <a:stretch>
              <a:fillRect l="0" t="0" r="0" b="0"/>
            </a:stretch>
          </a:blipFill>
        </p:spPr>
      </p:sp>
      <p:sp>
        <p:nvSpPr>
          <p:cNvPr name="TextBox 6" id="6"/>
          <p:cNvSpPr txBox="true"/>
          <p:nvPr/>
        </p:nvSpPr>
        <p:spPr>
          <a:xfrm rot="0">
            <a:off x="5235092" y="780640"/>
            <a:ext cx="7817817" cy="866721"/>
          </a:xfrm>
          <a:prstGeom prst="rect">
            <a:avLst/>
          </a:prstGeom>
        </p:spPr>
        <p:txBody>
          <a:bodyPr anchor="t" rtlCol="false" tIns="0" lIns="0" bIns="0" rIns="0">
            <a:spAutoFit/>
          </a:bodyPr>
          <a:lstStyle/>
          <a:p>
            <a:pPr algn="l">
              <a:lnSpc>
                <a:spcPts val="6840"/>
              </a:lnSpc>
            </a:pPr>
            <a:r>
              <a:rPr lang="en-US" sz="5700" b="true">
                <a:solidFill>
                  <a:srgbClr val="FF9045"/>
                </a:solidFill>
                <a:latin typeface="Glacial Indifference Bold"/>
                <a:ea typeface="Glacial Indifference Bold"/>
                <a:cs typeface="Glacial Indifference Bold"/>
                <a:sym typeface="Glacial Indifference Bold"/>
              </a:rPr>
              <a:t>Infrastructure Partners</a:t>
            </a:r>
          </a:p>
        </p:txBody>
      </p:sp>
      <p:sp>
        <p:nvSpPr>
          <p:cNvPr name="TextBox 7" id="7"/>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8" id="8"/>
          <p:cNvSpPr txBox="true"/>
          <p:nvPr/>
        </p:nvSpPr>
        <p:spPr>
          <a:xfrm rot="0">
            <a:off x="3834006" y="8317230"/>
            <a:ext cx="10619988" cy="941070"/>
          </a:xfrm>
          <a:prstGeom prst="rect">
            <a:avLst/>
          </a:prstGeom>
        </p:spPr>
        <p:txBody>
          <a:bodyPr anchor="t" rtlCol="false" tIns="0" lIns="0" bIns="0" rIns="0">
            <a:spAutoFit/>
          </a:bodyPr>
          <a:lstStyle/>
          <a:p>
            <a:pPr algn="ctr">
              <a:lnSpc>
                <a:spcPts val="3779"/>
              </a:lnSpc>
            </a:pPr>
            <a:r>
              <a:rPr lang="en-US" sz="2699">
                <a:solidFill>
                  <a:srgbClr val="000000"/>
                </a:solidFill>
                <a:latin typeface="Open Sans"/>
                <a:ea typeface="Open Sans"/>
                <a:cs typeface="Open Sans"/>
                <a:sym typeface="Open Sans"/>
              </a:rPr>
              <a:t>We partner with </a:t>
            </a:r>
            <a:r>
              <a:rPr lang="en-US" sz="2699" i="true" u="sng">
                <a:solidFill>
                  <a:srgbClr val="000000"/>
                </a:solidFill>
                <a:latin typeface="Open Sans Italics"/>
                <a:ea typeface="Open Sans Italics"/>
                <a:cs typeface="Open Sans Italics"/>
                <a:sym typeface="Open Sans Italics"/>
              </a:rPr>
              <a:t>key non-profits organizations</a:t>
            </a:r>
            <a:r>
              <a:rPr lang="en-US" sz="2699">
                <a:solidFill>
                  <a:srgbClr val="000000"/>
                </a:solidFill>
                <a:latin typeface="Open Sans"/>
                <a:ea typeface="Open Sans"/>
                <a:cs typeface="Open Sans"/>
                <a:sym typeface="Open Sans"/>
              </a:rPr>
              <a:t> that support our infrastructure, staff, office, kitchens and operating budget.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889729" y="5383424"/>
            <a:ext cx="1008568" cy="1008568"/>
          </a:xfrm>
          <a:custGeom>
            <a:avLst/>
            <a:gdLst/>
            <a:ahLst/>
            <a:cxnLst/>
            <a:rect r="r" b="b" t="t" l="l"/>
            <a:pathLst>
              <a:path h="1008568" w="1008568">
                <a:moveTo>
                  <a:pt x="0" y="0"/>
                </a:moveTo>
                <a:lnTo>
                  <a:pt x="1008568" y="0"/>
                </a:lnTo>
                <a:lnTo>
                  <a:pt x="1008568" y="1008568"/>
                </a:lnTo>
                <a:lnTo>
                  <a:pt x="0" y="10085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6"/>
            <a:stretch>
              <a:fillRect l="0" t="0" r="0" b="0"/>
            </a:stretch>
          </a:blipFill>
        </p:spPr>
      </p:sp>
      <p:sp>
        <p:nvSpPr>
          <p:cNvPr name="Freeform 5" id="5"/>
          <p:cNvSpPr/>
          <p:nvPr/>
        </p:nvSpPr>
        <p:spPr>
          <a:xfrm flipH="false" flipV="false" rot="0">
            <a:off x="4117752" y="2504446"/>
            <a:ext cx="10052495" cy="5278107"/>
          </a:xfrm>
          <a:custGeom>
            <a:avLst/>
            <a:gdLst/>
            <a:ahLst/>
            <a:cxnLst/>
            <a:rect r="r" b="b" t="t" l="l"/>
            <a:pathLst>
              <a:path h="5278107" w="10052495">
                <a:moveTo>
                  <a:pt x="0" y="0"/>
                </a:moveTo>
                <a:lnTo>
                  <a:pt x="10052496" y="0"/>
                </a:lnTo>
                <a:lnTo>
                  <a:pt x="10052496" y="5278108"/>
                </a:lnTo>
                <a:lnTo>
                  <a:pt x="0" y="5278108"/>
                </a:lnTo>
                <a:lnTo>
                  <a:pt x="0" y="0"/>
                </a:lnTo>
                <a:close/>
              </a:path>
            </a:pathLst>
          </a:custGeom>
          <a:blipFill>
            <a:blip r:embed="rId7"/>
            <a:stretch>
              <a:fillRect l="0" t="0" r="0" b="0"/>
            </a:stretch>
          </a:blipFill>
        </p:spPr>
      </p:sp>
      <p:sp>
        <p:nvSpPr>
          <p:cNvPr name="TextBox 6" id="6"/>
          <p:cNvSpPr txBox="true"/>
          <p:nvPr/>
        </p:nvSpPr>
        <p:spPr>
          <a:xfrm rot="0">
            <a:off x="5235092" y="780640"/>
            <a:ext cx="7817817" cy="866721"/>
          </a:xfrm>
          <a:prstGeom prst="rect">
            <a:avLst/>
          </a:prstGeom>
        </p:spPr>
        <p:txBody>
          <a:bodyPr anchor="t" rtlCol="false" tIns="0" lIns="0" bIns="0" rIns="0">
            <a:spAutoFit/>
          </a:bodyPr>
          <a:lstStyle/>
          <a:p>
            <a:pPr algn="ctr">
              <a:lnSpc>
                <a:spcPts val="6840"/>
              </a:lnSpc>
            </a:pPr>
            <a:r>
              <a:rPr lang="en-US" b="true" sz="5700">
                <a:solidFill>
                  <a:srgbClr val="FF9045"/>
                </a:solidFill>
                <a:latin typeface="Glacial Indifference Bold"/>
                <a:ea typeface="Glacial Indifference Bold"/>
                <a:cs typeface="Glacial Indifference Bold"/>
                <a:sym typeface="Glacial Indifference Bold"/>
              </a:rPr>
              <a:t>Food Supply</a:t>
            </a:r>
          </a:p>
        </p:txBody>
      </p:sp>
      <p:sp>
        <p:nvSpPr>
          <p:cNvPr name="TextBox 7" id="7"/>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8" id="8"/>
          <p:cNvSpPr txBox="true"/>
          <p:nvPr/>
        </p:nvSpPr>
        <p:spPr>
          <a:xfrm rot="0">
            <a:off x="2379557" y="8311763"/>
            <a:ext cx="13528886" cy="1417320"/>
          </a:xfrm>
          <a:prstGeom prst="rect">
            <a:avLst/>
          </a:prstGeom>
        </p:spPr>
        <p:txBody>
          <a:bodyPr anchor="t" rtlCol="false" tIns="0" lIns="0" bIns="0" rIns="0">
            <a:spAutoFit/>
          </a:bodyPr>
          <a:lstStyle/>
          <a:p>
            <a:pPr algn="ctr">
              <a:lnSpc>
                <a:spcPts val="3779"/>
              </a:lnSpc>
            </a:pPr>
            <a:r>
              <a:rPr lang="en-US" sz="2699">
                <a:solidFill>
                  <a:srgbClr val="000000"/>
                </a:solidFill>
                <a:latin typeface="Open Sans"/>
                <a:ea typeface="Open Sans"/>
                <a:cs typeface="Open Sans"/>
                <a:sym typeface="Open Sans"/>
              </a:rPr>
              <a:t>Most of our food comes from </a:t>
            </a:r>
            <a:r>
              <a:rPr lang="en-US" b="true" sz="2699">
                <a:solidFill>
                  <a:srgbClr val="000000"/>
                </a:solidFill>
                <a:latin typeface="Open Sans Bold"/>
                <a:ea typeface="Open Sans Bold"/>
                <a:cs typeface="Open Sans Bold"/>
                <a:sym typeface="Open Sans Bold"/>
              </a:rPr>
              <a:t>Maui-based farms</a:t>
            </a:r>
            <a:r>
              <a:rPr lang="en-US" sz="2699">
                <a:solidFill>
                  <a:srgbClr val="000000"/>
                </a:solidFill>
                <a:latin typeface="Open Sans"/>
                <a:ea typeface="Open Sans"/>
                <a:cs typeface="Open Sans"/>
                <a:sym typeface="Open Sans"/>
              </a:rPr>
              <a:t>, with 50% of our produce funded by </a:t>
            </a:r>
            <a:r>
              <a:rPr lang="en-US" sz="2699" u="sng">
                <a:solidFill>
                  <a:srgbClr val="000000"/>
                </a:solidFill>
                <a:latin typeface="Open Sans"/>
                <a:ea typeface="Open Sans"/>
                <a:cs typeface="Open Sans"/>
                <a:sym typeface="Open Sans"/>
              </a:rPr>
              <a:t>Khalsa Aid</a:t>
            </a:r>
            <a:r>
              <a:rPr lang="en-US" sz="2699">
                <a:solidFill>
                  <a:srgbClr val="000000"/>
                </a:solidFill>
                <a:latin typeface="Open Sans"/>
                <a:ea typeface="Open Sans"/>
                <a:cs typeface="Open Sans"/>
                <a:sym typeface="Open Sans"/>
              </a:rPr>
              <a:t> through </a:t>
            </a:r>
            <a:r>
              <a:rPr lang="en-US" sz="2699" u="sng">
                <a:solidFill>
                  <a:srgbClr val="000000"/>
                </a:solidFill>
                <a:latin typeface="Open Sans"/>
                <a:ea typeface="Open Sans"/>
                <a:cs typeface="Open Sans"/>
                <a:sym typeface="Open Sans"/>
              </a:rPr>
              <a:t>Local Harvest, </a:t>
            </a:r>
            <a:r>
              <a:rPr lang="en-US" sz="2699">
                <a:solidFill>
                  <a:srgbClr val="000000"/>
                </a:solidFill>
                <a:latin typeface="Open Sans"/>
                <a:ea typeface="Open Sans"/>
                <a:cs typeface="Open Sans"/>
                <a:sym typeface="Open Sans"/>
              </a:rPr>
              <a:t>a Maui Farm Co-op warehouse. The remaining support comes from Maui Food Bank, Whole Foods, and private donations.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9045"/>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317659" y="1850959"/>
            <a:ext cx="7941641" cy="7910619"/>
            <a:chOff x="0" y="0"/>
            <a:chExt cx="6502400" cy="6477000"/>
          </a:xfrm>
        </p:grpSpPr>
        <p:sp>
          <p:nvSpPr>
            <p:cNvPr name="Freeform 3" id="3"/>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23" t="0" r="223" b="0"/>
              </a:stretch>
            </a:blipFill>
          </p:spPr>
        </p:sp>
        <p:sp>
          <p:nvSpPr>
            <p:cNvPr name="Freeform 4" id="4"/>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grpSp>
        <p:nvGrpSpPr>
          <p:cNvPr name="Group 5" id="5"/>
          <p:cNvGrpSpPr/>
          <p:nvPr/>
        </p:nvGrpSpPr>
        <p:grpSpPr>
          <a:xfrm rot="0">
            <a:off x="9092214" y="6675478"/>
            <a:ext cx="2677482" cy="2677482"/>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7" id="7"/>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sp>
        <p:nvSpPr>
          <p:cNvPr name="Freeform 8" id="8"/>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5"/>
            <a:stretch>
              <a:fillRect l="0" t="0" r="0" b="0"/>
            </a:stretch>
          </a:blipFill>
        </p:spPr>
      </p:sp>
      <p:sp>
        <p:nvSpPr>
          <p:cNvPr name="Freeform 10" id="10"/>
          <p:cNvSpPr/>
          <p:nvPr/>
        </p:nvSpPr>
        <p:spPr>
          <a:xfrm flipH="false" flipV="false" rot="0">
            <a:off x="9158342" y="6741606"/>
            <a:ext cx="2545227" cy="2545227"/>
          </a:xfrm>
          <a:custGeom>
            <a:avLst/>
            <a:gdLst/>
            <a:ahLst/>
            <a:cxnLst/>
            <a:rect r="r" b="b" t="t" l="l"/>
            <a:pathLst>
              <a:path h="2545227" w="2545227">
                <a:moveTo>
                  <a:pt x="0" y="0"/>
                </a:moveTo>
                <a:lnTo>
                  <a:pt x="2545226" y="0"/>
                </a:lnTo>
                <a:lnTo>
                  <a:pt x="2545226" y="2545226"/>
                </a:lnTo>
                <a:lnTo>
                  <a:pt x="0" y="2545226"/>
                </a:lnTo>
                <a:lnTo>
                  <a:pt x="0" y="0"/>
                </a:lnTo>
                <a:close/>
              </a:path>
            </a:pathLst>
          </a:custGeom>
          <a:blipFill>
            <a:blip r:embed="rId6"/>
            <a:stretch>
              <a:fillRect l="0" t="0" r="0" b="0"/>
            </a:stretch>
          </a:blipFill>
        </p:spPr>
      </p:sp>
      <p:sp>
        <p:nvSpPr>
          <p:cNvPr name="TextBox 11" id="11"/>
          <p:cNvSpPr txBox="true"/>
          <p:nvPr/>
        </p:nvSpPr>
        <p:spPr>
          <a:xfrm rot="0">
            <a:off x="820987" y="4662677"/>
            <a:ext cx="7856779" cy="4274818"/>
          </a:xfrm>
          <a:prstGeom prst="rect">
            <a:avLst/>
          </a:prstGeom>
        </p:spPr>
        <p:txBody>
          <a:bodyPr anchor="t" rtlCol="false" tIns="0" lIns="0" bIns="0" rIns="0">
            <a:spAutoFit/>
          </a:bodyPr>
          <a:lstStyle/>
          <a:p>
            <a:pPr algn="ctr">
              <a:lnSpc>
                <a:spcPts val="3780"/>
              </a:lnSpc>
              <a:spcBef>
                <a:spcPct val="0"/>
              </a:spcBef>
            </a:pPr>
            <a:r>
              <a:rPr lang="en-US" b="true" sz="2700">
                <a:solidFill>
                  <a:srgbClr val="FFFFFF"/>
                </a:solidFill>
                <a:latin typeface="Glacial Indifference Bold"/>
                <a:ea typeface="Glacial Indifference Bold"/>
                <a:cs typeface="Glacial Indifference Bold"/>
                <a:sym typeface="Glacial Indifference Bold"/>
              </a:rPr>
              <a:t>IN THE AFTERMATH OF THE WILDFIRES, ACCESS TO NUTRITIOUS FOOD IS ESSENTIAL FOR FAMILIES REBUILDING THEIR LIVES. A CHILD’S ABILITY TO GROW, LEARN, AND THRIVE DEPENDS ON FOOD SECURITY—WITHOUT IT, BOTH HEALTH AND POTENTIAL ARE AT RISK. TOGETHER, WE CAN PROVIDE THE NOURISHMENT NEEDED TO HEAL, UPLIFT, AND STRENGTHEN OUR COMMUNITY, ENSURING NO ONE IS LEFT BEHIND.</a:t>
            </a:r>
          </a:p>
        </p:txBody>
      </p:sp>
      <p:sp>
        <p:nvSpPr>
          <p:cNvPr name="TextBox 12" id="12"/>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13" id="13"/>
          <p:cNvSpPr txBox="true"/>
          <p:nvPr/>
        </p:nvSpPr>
        <p:spPr>
          <a:xfrm rot="0">
            <a:off x="1546792" y="2323336"/>
            <a:ext cx="6702626" cy="2034541"/>
          </a:xfrm>
          <a:prstGeom prst="rect">
            <a:avLst/>
          </a:prstGeom>
        </p:spPr>
        <p:txBody>
          <a:bodyPr anchor="t" rtlCol="false" tIns="0" lIns="0" bIns="0" rIns="0">
            <a:spAutoFit/>
          </a:bodyPr>
          <a:lstStyle/>
          <a:p>
            <a:pPr algn="ctr">
              <a:lnSpc>
                <a:spcPts val="5459"/>
              </a:lnSpc>
              <a:spcBef>
                <a:spcPct val="0"/>
              </a:spcBef>
            </a:pPr>
            <a:r>
              <a:rPr lang="en-US" b="true" sz="3899" i="true">
                <a:solidFill>
                  <a:srgbClr val="FFFFFF"/>
                </a:solidFill>
                <a:latin typeface="Glacial Indifference Bold Italics"/>
                <a:ea typeface="Glacial Indifference Bold Italics"/>
                <a:cs typeface="Glacial Indifference Bold Italics"/>
                <a:sym typeface="Glacial Indifference Bold Italics"/>
              </a:rPr>
              <a:t>"EVERY CHILD DESERVES A FULL STOMACH AND A HEART FULL OF HOPE."</a:t>
            </a:r>
          </a:p>
        </p:txBody>
      </p:sp>
      <p:sp>
        <p:nvSpPr>
          <p:cNvPr name="TextBox 14" id="14"/>
          <p:cNvSpPr txBox="true"/>
          <p:nvPr/>
        </p:nvSpPr>
        <p:spPr>
          <a:xfrm rot="0">
            <a:off x="5641166" y="628382"/>
            <a:ext cx="5216505" cy="866775"/>
          </a:xfrm>
          <a:prstGeom prst="rect">
            <a:avLst/>
          </a:prstGeom>
        </p:spPr>
        <p:txBody>
          <a:bodyPr anchor="t" rtlCol="false" tIns="0" lIns="0" bIns="0" rIns="0">
            <a:spAutoFit/>
          </a:bodyPr>
          <a:lstStyle/>
          <a:p>
            <a:pPr algn="ctr">
              <a:lnSpc>
                <a:spcPts val="6840"/>
              </a:lnSpc>
            </a:pPr>
            <a:r>
              <a:rPr lang="en-US" b="true" sz="5700">
                <a:solidFill>
                  <a:srgbClr val="307ECC"/>
                </a:solidFill>
                <a:latin typeface="Glacial Indifference Bold"/>
                <a:ea typeface="Glacial Indifference Bold"/>
                <a:cs typeface="Glacial Indifference Bold"/>
                <a:sym typeface="Glacial Indifference Bold"/>
              </a:rPr>
              <a:t>Why we do it?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333333"/>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317659" y="1850959"/>
            <a:ext cx="7941641" cy="7910619"/>
            <a:chOff x="0" y="0"/>
            <a:chExt cx="6502400" cy="6477000"/>
          </a:xfrm>
        </p:grpSpPr>
        <p:sp>
          <p:nvSpPr>
            <p:cNvPr name="Freeform 3" id="3"/>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4801" t="0" r="-24801" b="0"/>
              </a:stretch>
            </a:blipFill>
          </p:spPr>
        </p:sp>
        <p:sp>
          <p:nvSpPr>
            <p:cNvPr name="Freeform 4" id="4"/>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sp>
        <p:nvSpPr>
          <p:cNvPr name="Freeform 5" id="5"/>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5"/>
            <a:stretch>
              <a:fillRect l="0" t="0" r="0" b="0"/>
            </a:stretch>
          </a:blipFill>
        </p:spPr>
      </p:sp>
      <p:grpSp>
        <p:nvGrpSpPr>
          <p:cNvPr name="Group 7" id="7"/>
          <p:cNvGrpSpPr/>
          <p:nvPr/>
        </p:nvGrpSpPr>
        <p:grpSpPr>
          <a:xfrm rot="0">
            <a:off x="9673999" y="7109443"/>
            <a:ext cx="2853097" cy="2853097"/>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136" t="0" r="-25136" b="0"/>
              </a:stretch>
            </a:blipFill>
          </p:spPr>
        </p:sp>
      </p:grpSp>
      <p:sp>
        <p:nvSpPr>
          <p:cNvPr name="TextBox 9" id="9"/>
          <p:cNvSpPr txBox="true"/>
          <p:nvPr/>
        </p:nvSpPr>
        <p:spPr>
          <a:xfrm rot="0">
            <a:off x="537563" y="2799259"/>
            <a:ext cx="8529123" cy="6702425"/>
          </a:xfrm>
          <a:prstGeom prst="rect">
            <a:avLst/>
          </a:prstGeom>
        </p:spPr>
        <p:txBody>
          <a:bodyPr anchor="t" rtlCol="false" tIns="0" lIns="0" bIns="0" rIns="0">
            <a:spAutoFit/>
          </a:bodyPr>
          <a:lstStyle/>
          <a:p>
            <a:pPr algn="ctr">
              <a:lnSpc>
                <a:spcPts val="2800"/>
              </a:lnSpc>
            </a:pPr>
            <a:r>
              <a:rPr lang="en-US" b="true" sz="2000">
                <a:solidFill>
                  <a:srgbClr val="FFFFFF"/>
                </a:solidFill>
                <a:latin typeface="Glacial Indifference Bold"/>
                <a:ea typeface="Glacial Indifference Bold"/>
                <a:cs typeface="Glacial Indifference Bold"/>
                <a:sym typeface="Glacial Indifference Bold"/>
              </a:rPr>
              <a:t> SUPPORT TO THE HOUSELESS AND THOSE IN DESPERATE NEED, RAISING THE COLLECTIVE HUMANITY OF OUR COMMUNITY. </a:t>
            </a:r>
          </a:p>
          <a:p>
            <a:pPr algn="ctr">
              <a:lnSpc>
                <a:spcPts val="2800"/>
              </a:lnSpc>
            </a:pPr>
            <a:r>
              <a:rPr lang="en-US" b="true" sz="2000">
                <a:solidFill>
                  <a:srgbClr val="FFFFFF"/>
                </a:solidFill>
                <a:latin typeface="Glacial Indifference Bold"/>
                <a:ea typeface="Glacial Indifference Bold"/>
                <a:cs typeface="Glacial Indifference Bold"/>
                <a:sym typeface="Glacial Indifference Bold"/>
              </a:rPr>
              <a:t>WHEN WE LIFT THE LOWEST BAR, WE ALL RISE TOGETHER—LIKE A TIDE THAT LIFTS ALL SHIPS. BY ADDRESSING THESE URGENT NEEDS, WE CONTRIBUTE TO COMMUNITY BEAUTIFICATION AND CRIME PREVENTION, ENSURING NO ONE HAS TO ENDURE THE INDIGNITY OF FINDING THEIR NEXT MEAL IN THE TRASH.</a:t>
            </a:r>
          </a:p>
          <a:p>
            <a:pPr algn="ctr">
              <a:lnSpc>
                <a:spcPts val="2800"/>
              </a:lnSpc>
            </a:pPr>
          </a:p>
          <a:p>
            <a:pPr algn="ctr">
              <a:lnSpc>
                <a:spcPts val="2800"/>
              </a:lnSpc>
            </a:pPr>
          </a:p>
          <a:p>
            <a:pPr algn="ctr">
              <a:lnSpc>
                <a:spcPts val="2800"/>
              </a:lnSpc>
            </a:pPr>
          </a:p>
          <a:p>
            <a:pPr algn="ctr">
              <a:lnSpc>
                <a:spcPts val="2800"/>
              </a:lnSpc>
            </a:pPr>
            <a:r>
              <a:rPr lang="en-US" sz="2000" b="true">
                <a:solidFill>
                  <a:srgbClr val="FFFFFF"/>
                </a:solidFill>
                <a:latin typeface="Glacial Indifference Bold"/>
                <a:ea typeface="Glacial Indifference Bold"/>
                <a:cs typeface="Glacial Indifference Bold"/>
                <a:sym typeface="Glacial Indifference Bold"/>
              </a:rPr>
              <a:t> Maui fire survivors, the ALICE population, and those suffering from economic hardships need a hand to stay afloat. Without timely assistance during crises, individuals can slip through the cracks and experience a gradual decline that may lead to homelessness. No one suddenly becomes homeless—it’s a series of hardships without intervention. Our work is about providing that support and safety net during challenging times to keep individuals and families from falling further.</a:t>
            </a:r>
          </a:p>
          <a:p>
            <a:pPr algn="ctr">
              <a:lnSpc>
                <a:spcPts val="2800"/>
              </a:lnSpc>
              <a:spcBef>
                <a:spcPct val="0"/>
              </a:spcBef>
            </a:pPr>
          </a:p>
        </p:txBody>
      </p:sp>
      <p:sp>
        <p:nvSpPr>
          <p:cNvPr name="TextBox 10" id="10"/>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11" id="11"/>
          <p:cNvSpPr txBox="true"/>
          <p:nvPr/>
        </p:nvSpPr>
        <p:spPr>
          <a:xfrm rot="0">
            <a:off x="5884043" y="690915"/>
            <a:ext cx="5216505" cy="866775"/>
          </a:xfrm>
          <a:prstGeom prst="rect">
            <a:avLst/>
          </a:prstGeom>
        </p:spPr>
        <p:txBody>
          <a:bodyPr anchor="t" rtlCol="false" tIns="0" lIns="0" bIns="0" rIns="0">
            <a:spAutoFit/>
          </a:bodyPr>
          <a:lstStyle/>
          <a:p>
            <a:pPr algn="ctr">
              <a:lnSpc>
                <a:spcPts val="6840"/>
              </a:lnSpc>
            </a:pPr>
            <a:r>
              <a:rPr lang="en-US" b="true" sz="5700">
                <a:solidFill>
                  <a:srgbClr val="307ECC"/>
                </a:solidFill>
                <a:latin typeface="Glacial Indifference Bold"/>
                <a:ea typeface="Glacial Indifference Bold"/>
                <a:cs typeface="Glacial Indifference Bold"/>
                <a:sym typeface="Glacial Indifference Bold"/>
              </a:rPr>
              <a:t>Why we do it?</a:t>
            </a:r>
          </a:p>
        </p:txBody>
      </p:sp>
      <p:sp>
        <p:nvSpPr>
          <p:cNvPr name="TextBox 12" id="12"/>
          <p:cNvSpPr txBox="true"/>
          <p:nvPr/>
        </p:nvSpPr>
        <p:spPr>
          <a:xfrm rot="0">
            <a:off x="2305607" y="2209641"/>
            <a:ext cx="4993035" cy="358775"/>
          </a:xfrm>
          <a:prstGeom prst="rect">
            <a:avLst/>
          </a:prstGeom>
        </p:spPr>
        <p:txBody>
          <a:bodyPr anchor="t" rtlCol="false" tIns="0" lIns="0" bIns="0" rIns="0">
            <a:spAutoFit/>
          </a:bodyPr>
          <a:lstStyle/>
          <a:p>
            <a:pPr algn="ctr">
              <a:lnSpc>
                <a:spcPts val="2800"/>
              </a:lnSpc>
              <a:spcBef>
                <a:spcPct val="0"/>
              </a:spcBef>
            </a:pPr>
            <a:r>
              <a:rPr lang="en-US" b="true" sz="2000">
                <a:solidFill>
                  <a:srgbClr val="30AADD"/>
                </a:solidFill>
                <a:latin typeface="Glacial Indifference Bold"/>
                <a:ea typeface="Glacial Indifference Bold"/>
                <a:cs typeface="Glacial Indifference Bold"/>
                <a:sym typeface="Glacial Indifference Bold"/>
              </a:rPr>
              <a:t>SUPPORTING THE HOUSELESS &amp; DESTITUTE</a:t>
            </a:r>
          </a:p>
        </p:txBody>
      </p:sp>
      <p:sp>
        <p:nvSpPr>
          <p:cNvPr name="TextBox 13" id="13"/>
          <p:cNvSpPr txBox="true"/>
          <p:nvPr/>
        </p:nvSpPr>
        <p:spPr>
          <a:xfrm rot="0">
            <a:off x="3189051" y="5749119"/>
            <a:ext cx="3226147" cy="358775"/>
          </a:xfrm>
          <a:prstGeom prst="rect">
            <a:avLst/>
          </a:prstGeom>
        </p:spPr>
        <p:txBody>
          <a:bodyPr anchor="t" rtlCol="false" tIns="0" lIns="0" bIns="0" rIns="0">
            <a:spAutoFit/>
          </a:bodyPr>
          <a:lstStyle/>
          <a:p>
            <a:pPr algn="ctr">
              <a:lnSpc>
                <a:spcPts val="2800"/>
              </a:lnSpc>
              <a:spcBef>
                <a:spcPct val="0"/>
              </a:spcBef>
            </a:pPr>
            <a:r>
              <a:rPr lang="en-US" b="true" sz="2000">
                <a:solidFill>
                  <a:srgbClr val="30AADD"/>
                </a:solidFill>
                <a:latin typeface="Glacial Indifference Bold"/>
                <a:ea typeface="Glacial Indifference Bold"/>
                <a:cs typeface="Glacial Indifference Bold"/>
                <a:sym typeface="Glacial Indifference Bold"/>
              </a:rPr>
              <a:t>FIRE SURVIVORS AND ALICE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69AD3A"/>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317659" y="1850959"/>
            <a:ext cx="7941641" cy="7910619"/>
            <a:chOff x="0" y="0"/>
            <a:chExt cx="6502400" cy="6477000"/>
          </a:xfrm>
        </p:grpSpPr>
        <p:sp>
          <p:nvSpPr>
            <p:cNvPr name="Freeform 3" id="3"/>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23" t="-25135" r="223" b="-25135"/>
              </a:stretch>
            </a:blipFill>
          </p:spPr>
        </p:sp>
        <p:sp>
          <p:nvSpPr>
            <p:cNvPr name="Freeform 4" id="4"/>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sp>
        <p:nvSpPr>
          <p:cNvPr name="Freeform 5" id="5"/>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5"/>
            <a:stretch>
              <a:fillRect l="0" t="0" r="0" b="0"/>
            </a:stretch>
          </a:blipFill>
        </p:spPr>
      </p:sp>
      <p:grpSp>
        <p:nvGrpSpPr>
          <p:cNvPr name="Group 7" id="7"/>
          <p:cNvGrpSpPr/>
          <p:nvPr/>
        </p:nvGrpSpPr>
        <p:grpSpPr>
          <a:xfrm rot="0">
            <a:off x="9673999" y="7109443"/>
            <a:ext cx="2853097" cy="2853097"/>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25136" r="0" b="-25136"/>
              </a:stretch>
            </a:blipFill>
          </p:spPr>
        </p:sp>
      </p:grpSp>
      <p:sp>
        <p:nvSpPr>
          <p:cNvPr name="TextBox 9" id="9"/>
          <p:cNvSpPr txBox="true"/>
          <p:nvPr/>
        </p:nvSpPr>
        <p:spPr>
          <a:xfrm rot="0">
            <a:off x="916906" y="3595692"/>
            <a:ext cx="7575390" cy="4940300"/>
          </a:xfrm>
          <a:prstGeom prst="rect">
            <a:avLst/>
          </a:prstGeom>
        </p:spPr>
        <p:txBody>
          <a:bodyPr anchor="t" rtlCol="false" tIns="0" lIns="0" bIns="0" rIns="0">
            <a:spAutoFit/>
          </a:bodyPr>
          <a:lstStyle/>
          <a:p>
            <a:pPr algn="ctr">
              <a:lnSpc>
                <a:spcPts val="2800"/>
              </a:lnSpc>
            </a:pPr>
            <a:r>
              <a:rPr lang="en-US" b="true" sz="2000">
                <a:solidFill>
                  <a:srgbClr val="FFFFFF"/>
                </a:solidFill>
                <a:latin typeface="Glacial Indifference Bold"/>
                <a:ea typeface="Glacial Indifference Bold"/>
                <a:cs typeface="Glacial Indifference Bold"/>
                <a:sym typeface="Glacial Indifference Bold"/>
              </a:rPr>
              <a:t>NURTURING LOCAL AGRICULTURE FOR A RESILIENT FUTURE WE SUPPORT MAUI FARMERS AND PROMOTE FOOD SOVEREIGNTY TO ENSURE A HEALTHY, SUSTAINABLE COMMUNITY. </a:t>
            </a:r>
          </a:p>
          <a:p>
            <a:pPr algn="ctr">
              <a:lnSpc>
                <a:spcPts val="2800"/>
              </a:lnSpc>
            </a:pPr>
          </a:p>
          <a:p>
            <a:pPr algn="ctr">
              <a:lnSpc>
                <a:spcPts val="2800"/>
              </a:lnSpc>
            </a:pPr>
            <a:r>
              <a:rPr lang="en-US" b="true" sz="2000">
                <a:solidFill>
                  <a:srgbClr val="FFFFFF"/>
                </a:solidFill>
                <a:latin typeface="Glacial Indifference Bold"/>
                <a:ea typeface="Glacial Indifference Bold"/>
                <a:cs typeface="Glacial Indifference Bold"/>
                <a:sym typeface="Glacial Indifference Bold"/>
              </a:rPr>
              <a:t>INVESTING IN LOCAL AGRICULTURE STRENGTHENS OUR FOOD SUPPLY CHAIN, MAKING IT MORE RESILIENT IN TIMES OF EMERGENCY AND CRISIS. WHEN WE PRIORITIZE LOCAL FOOD SOURCES, WE CREATE A SYSTEM THAT SUSTAINS US, BUILDS ECONOMIC STABILITY, AND PROTECTS OUR ISLAND FROM DISRUPTIONS.</a:t>
            </a:r>
          </a:p>
          <a:p>
            <a:pPr algn="ctr">
              <a:lnSpc>
                <a:spcPts val="2800"/>
              </a:lnSpc>
            </a:pPr>
          </a:p>
          <a:p>
            <a:pPr algn="ctr">
              <a:lnSpc>
                <a:spcPts val="2800"/>
              </a:lnSpc>
              <a:spcBef>
                <a:spcPct val="0"/>
              </a:spcBef>
            </a:pPr>
            <a:r>
              <a:rPr lang="en-US" b="true" sz="2000">
                <a:solidFill>
                  <a:srgbClr val="FFFFFF"/>
                </a:solidFill>
                <a:latin typeface="Glacial Indifference Bold"/>
                <a:ea typeface="Glacial Indifference Bold"/>
                <a:cs typeface="Glacial Indifference Bold"/>
                <a:sym typeface="Glacial Indifference Bold"/>
              </a:rPr>
              <a:t> BY EMPOWERING FARMERS, WE NOT ONLY FOSTER A HEALTHIER MAUI BUT ALSO ENSURE THAT, WHEN TIMES ARE TOUGH, OUR COMMUNITY REMAINS NOURISHED AND SECURE.</a:t>
            </a:r>
          </a:p>
        </p:txBody>
      </p:sp>
      <p:sp>
        <p:nvSpPr>
          <p:cNvPr name="TextBox 10" id="10"/>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11" id="11"/>
          <p:cNvSpPr txBox="true"/>
          <p:nvPr/>
        </p:nvSpPr>
        <p:spPr>
          <a:xfrm rot="0">
            <a:off x="5884043" y="690915"/>
            <a:ext cx="5216505" cy="866775"/>
          </a:xfrm>
          <a:prstGeom prst="rect">
            <a:avLst/>
          </a:prstGeom>
        </p:spPr>
        <p:txBody>
          <a:bodyPr anchor="t" rtlCol="false" tIns="0" lIns="0" bIns="0" rIns="0">
            <a:spAutoFit/>
          </a:bodyPr>
          <a:lstStyle/>
          <a:p>
            <a:pPr algn="ctr">
              <a:lnSpc>
                <a:spcPts val="6840"/>
              </a:lnSpc>
            </a:pPr>
            <a:r>
              <a:rPr lang="en-US" b="true" sz="5700">
                <a:solidFill>
                  <a:srgbClr val="307ECC"/>
                </a:solidFill>
                <a:latin typeface="Glacial Indifference Bold"/>
                <a:ea typeface="Glacial Indifference Bold"/>
                <a:cs typeface="Glacial Indifference Bold"/>
                <a:sym typeface="Glacial Indifference Bold"/>
              </a:rPr>
              <a:t>Why we do it?</a:t>
            </a:r>
          </a:p>
        </p:txBody>
      </p:sp>
      <p:sp>
        <p:nvSpPr>
          <p:cNvPr name="TextBox 12" id="12"/>
          <p:cNvSpPr txBox="true"/>
          <p:nvPr/>
        </p:nvSpPr>
        <p:spPr>
          <a:xfrm rot="0">
            <a:off x="1657196" y="2637827"/>
            <a:ext cx="6094809" cy="358775"/>
          </a:xfrm>
          <a:prstGeom prst="rect">
            <a:avLst/>
          </a:prstGeom>
        </p:spPr>
        <p:txBody>
          <a:bodyPr anchor="t" rtlCol="false" tIns="0" lIns="0" bIns="0" rIns="0">
            <a:spAutoFit/>
          </a:bodyPr>
          <a:lstStyle/>
          <a:p>
            <a:pPr algn="ctr">
              <a:lnSpc>
                <a:spcPts val="2800"/>
              </a:lnSpc>
              <a:spcBef>
                <a:spcPct val="0"/>
              </a:spcBef>
            </a:pPr>
            <a:r>
              <a:rPr lang="en-US" b="true" sz="2000">
                <a:solidFill>
                  <a:srgbClr val="4E5323"/>
                </a:solidFill>
                <a:latin typeface="Glacial Indifference Bold"/>
                <a:ea typeface="Glacial Indifference Bold"/>
                <a:cs typeface="Glacial Indifference Bold"/>
                <a:sym typeface="Glacial Indifference Bold"/>
              </a:rPr>
              <a:t>SUPPORTING MAUI FARMERS &amp; FOOD SOVEREIGNTY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09710" y="1028700"/>
            <a:ext cx="5486400" cy="8229600"/>
            <a:chOff x="0" y="0"/>
            <a:chExt cx="6350000" cy="9525000"/>
          </a:xfrm>
        </p:grpSpPr>
        <p:sp>
          <p:nvSpPr>
            <p:cNvPr name="Freeform 3" id="3"/>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0" t="-91" r="0" b="-91"/>
              </a:stretch>
            </a:blipFill>
          </p:spPr>
        </p:sp>
      </p:grpSp>
      <p:grpSp>
        <p:nvGrpSpPr>
          <p:cNvPr name="Group 4" id="4"/>
          <p:cNvGrpSpPr/>
          <p:nvPr/>
        </p:nvGrpSpPr>
        <p:grpSpPr>
          <a:xfrm rot="0">
            <a:off x="6941032" y="1028700"/>
            <a:ext cx="3983108" cy="3983108"/>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3"/>
              <a:stretch>
                <a:fillRect l="-25136" t="0" r="-25136" b="0"/>
              </a:stretch>
            </a:blipFill>
          </p:spPr>
        </p:sp>
      </p:grpSp>
      <p:grpSp>
        <p:nvGrpSpPr>
          <p:cNvPr name="Group 6" id="6"/>
          <p:cNvGrpSpPr/>
          <p:nvPr/>
        </p:nvGrpSpPr>
        <p:grpSpPr>
          <a:xfrm rot="0">
            <a:off x="6941032" y="5275192"/>
            <a:ext cx="9957770" cy="3983108"/>
            <a:chOff x="0" y="0"/>
            <a:chExt cx="6350000" cy="2540000"/>
          </a:xfrm>
        </p:grpSpPr>
        <p:sp>
          <p:nvSpPr>
            <p:cNvPr name="Freeform 7" id="7"/>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4"/>
              <a:stretch>
                <a:fillRect l="0" t="-33181" r="0" b="-33181"/>
              </a:stretch>
            </a:blipFill>
          </p:spPr>
        </p:sp>
      </p:grpSp>
      <p:grpSp>
        <p:nvGrpSpPr>
          <p:cNvPr name="Group 8" id="8"/>
          <p:cNvGrpSpPr/>
          <p:nvPr/>
        </p:nvGrpSpPr>
        <p:grpSpPr>
          <a:xfrm rot="0">
            <a:off x="11171789" y="1028700"/>
            <a:ext cx="5727012" cy="3983108"/>
            <a:chOff x="0" y="0"/>
            <a:chExt cx="1167871" cy="812248"/>
          </a:xfrm>
        </p:grpSpPr>
        <p:sp>
          <p:nvSpPr>
            <p:cNvPr name="Freeform 9" id="9"/>
            <p:cNvSpPr/>
            <p:nvPr/>
          </p:nvSpPr>
          <p:spPr>
            <a:xfrm flipH="false" flipV="false" rot="0">
              <a:off x="0" y="0"/>
              <a:ext cx="1167871" cy="812248"/>
            </a:xfrm>
            <a:custGeom>
              <a:avLst/>
              <a:gdLst/>
              <a:ahLst/>
              <a:cxnLst/>
              <a:rect r="r" b="b" t="t" l="l"/>
              <a:pathLst>
                <a:path h="812248" w="1167871">
                  <a:moveTo>
                    <a:pt x="40555" y="0"/>
                  </a:moveTo>
                  <a:lnTo>
                    <a:pt x="1127316" y="0"/>
                  </a:lnTo>
                  <a:cubicBezTo>
                    <a:pt x="1149714" y="0"/>
                    <a:pt x="1167871" y="18157"/>
                    <a:pt x="1167871" y="40555"/>
                  </a:cubicBezTo>
                  <a:lnTo>
                    <a:pt x="1167871" y="771694"/>
                  </a:lnTo>
                  <a:cubicBezTo>
                    <a:pt x="1167871" y="782450"/>
                    <a:pt x="1163598" y="792765"/>
                    <a:pt x="1155993" y="800370"/>
                  </a:cubicBezTo>
                  <a:cubicBezTo>
                    <a:pt x="1148387" y="807976"/>
                    <a:pt x="1138072" y="812248"/>
                    <a:pt x="1127316" y="812248"/>
                  </a:cubicBezTo>
                  <a:lnTo>
                    <a:pt x="40555" y="812248"/>
                  </a:lnTo>
                  <a:cubicBezTo>
                    <a:pt x="29799" y="812248"/>
                    <a:pt x="19484" y="807976"/>
                    <a:pt x="11878" y="800370"/>
                  </a:cubicBezTo>
                  <a:cubicBezTo>
                    <a:pt x="4273" y="792765"/>
                    <a:pt x="0" y="782450"/>
                    <a:pt x="0" y="771694"/>
                  </a:cubicBezTo>
                  <a:lnTo>
                    <a:pt x="0" y="40555"/>
                  </a:lnTo>
                  <a:cubicBezTo>
                    <a:pt x="0" y="29799"/>
                    <a:pt x="4273" y="19484"/>
                    <a:pt x="11878" y="11878"/>
                  </a:cubicBezTo>
                  <a:cubicBezTo>
                    <a:pt x="19484" y="4273"/>
                    <a:pt x="29799" y="0"/>
                    <a:pt x="40555" y="0"/>
                  </a:cubicBezTo>
                  <a:close/>
                </a:path>
              </a:pathLst>
            </a:custGeom>
            <a:solidFill>
              <a:srgbClr val="307ECC"/>
            </a:solidFill>
          </p:spPr>
        </p:sp>
        <p:sp>
          <p:nvSpPr>
            <p:cNvPr name="TextBox 10" id="10"/>
            <p:cNvSpPr txBox="true"/>
            <p:nvPr/>
          </p:nvSpPr>
          <p:spPr>
            <a:xfrm>
              <a:off x="0" y="-57150"/>
              <a:ext cx="1167871" cy="869398"/>
            </a:xfrm>
            <a:prstGeom prst="rect">
              <a:avLst/>
            </a:prstGeom>
          </p:spPr>
          <p:txBody>
            <a:bodyPr anchor="ctr" rtlCol="false" tIns="50800" lIns="50800" bIns="50800" rIns="50800"/>
            <a:lstStyle/>
            <a:p>
              <a:pPr algn="ctr">
                <a:lnSpc>
                  <a:spcPts val="2800"/>
                </a:lnSpc>
              </a:pPr>
            </a:p>
          </p:txBody>
        </p:sp>
      </p:grpSp>
      <p:sp>
        <p:nvSpPr>
          <p:cNvPr name="TextBox 11" id="11"/>
          <p:cNvSpPr txBox="true"/>
          <p:nvPr/>
        </p:nvSpPr>
        <p:spPr>
          <a:xfrm rot="0">
            <a:off x="12178604" y="1375316"/>
            <a:ext cx="3713382" cy="771525"/>
          </a:xfrm>
          <a:prstGeom prst="rect">
            <a:avLst/>
          </a:prstGeom>
        </p:spPr>
        <p:txBody>
          <a:bodyPr anchor="t" rtlCol="false" tIns="0" lIns="0" bIns="0" rIns="0">
            <a:spAutoFit/>
          </a:bodyPr>
          <a:lstStyle/>
          <a:p>
            <a:pPr algn="l">
              <a:lnSpc>
                <a:spcPts val="6000"/>
              </a:lnSpc>
            </a:pPr>
            <a:r>
              <a:rPr lang="en-US" sz="5000" b="true">
                <a:solidFill>
                  <a:srgbClr val="FFFFFF"/>
                </a:solidFill>
                <a:latin typeface="Glacial Indifference Bold"/>
                <a:ea typeface="Glacial Indifference Bold"/>
                <a:cs typeface="Glacial Indifference Bold"/>
                <a:sym typeface="Glacial Indifference Bold"/>
              </a:rPr>
              <a:t>Community</a:t>
            </a:r>
          </a:p>
        </p:txBody>
      </p:sp>
      <p:sp>
        <p:nvSpPr>
          <p:cNvPr name="TextBox 12" id="12"/>
          <p:cNvSpPr txBox="true"/>
          <p:nvPr/>
        </p:nvSpPr>
        <p:spPr>
          <a:xfrm rot="0">
            <a:off x="12438956" y="2010395"/>
            <a:ext cx="3192679" cy="523875"/>
          </a:xfrm>
          <a:prstGeom prst="rect">
            <a:avLst/>
          </a:prstGeom>
        </p:spPr>
        <p:txBody>
          <a:bodyPr anchor="t" rtlCol="false" tIns="0" lIns="0" bIns="0" rIns="0">
            <a:spAutoFit/>
          </a:bodyPr>
          <a:lstStyle/>
          <a:p>
            <a:pPr algn="ctr">
              <a:lnSpc>
                <a:spcPts val="4200"/>
              </a:lnSpc>
            </a:pPr>
            <a:r>
              <a:rPr lang="en-US" b="true" sz="3000">
                <a:solidFill>
                  <a:srgbClr val="FFFFFF"/>
                </a:solidFill>
                <a:latin typeface="Glacial Indifference Bold"/>
                <a:ea typeface="Glacial Indifference Bold"/>
                <a:cs typeface="Glacial Indifference Bold"/>
                <a:sym typeface="Glacial Indifference Bold"/>
              </a:rPr>
              <a:t>is the immunity</a:t>
            </a:r>
          </a:p>
        </p:txBody>
      </p:sp>
      <p:sp>
        <p:nvSpPr>
          <p:cNvPr name="TextBox 13" id="13"/>
          <p:cNvSpPr txBox="true"/>
          <p:nvPr/>
        </p:nvSpPr>
        <p:spPr>
          <a:xfrm rot="0">
            <a:off x="11574047" y="2807729"/>
            <a:ext cx="4922497" cy="1758950"/>
          </a:xfrm>
          <a:prstGeom prst="rect">
            <a:avLst/>
          </a:prstGeom>
        </p:spPr>
        <p:txBody>
          <a:bodyPr anchor="t" rtlCol="false" tIns="0" lIns="0" bIns="0" rIns="0">
            <a:spAutoFit/>
          </a:bodyPr>
          <a:lstStyle/>
          <a:p>
            <a:pPr algn="ctr">
              <a:lnSpc>
                <a:spcPts val="2800"/>
              </a:lnSpc>
            </a:pPr>
            <a:r>
              <a:rPr lang="en-US" sz="2000">
                <a:solidFill>
                  <a:srgbClr val="FFFFFF"/>
                </a:solidFill>
                <a:latin typeface="Open Sans Light"/>
                <a:ea typeface="Open Sans Light"/>
                <a:cs typeface="Open Sans Light"/>
                <a:sym typeface="Open Sans Light"/>
              </a:rPr>
              <a:t>Together, we can overcome challenges and achieve more by supporting one another. We believe in the power of a shared vision, harnessing our unique strengths and collaborating for lasting impact.</a:t>
            </a:r>
          </a:p>
        </p:txBody>
      </p:sp>
      <p:sp>
        <p:nvSpPr>
          <p:cNvPr name="Freeform 14" id="14"/>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7"/>
            <a:stretch>
              <a:fillRect l="0" t="0" r="0" b="0"/>
            </a:stretch>
          </a:blipFill>
        </p:spPr>
      </p:sp>
      <p:sp>
        <p:nvSpPr>
          <p:cNvPr name="TextBox 16" id="16"/>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3474" y="1356265"/>
            <a:ext cx="5049647" cy="7574470"/>
            <a:chOff x="0" y="0"/>
            <a:chExt cx="6350000" cy="9525000"/>
          </a:xfrm>
        </p:grpSpPr>
        <p:sp>
          <p:nvSpPr>
            <p:cNvPr name="Freeform 3" id="3"/>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0" t="-91" r="0" b="-91"/>
              </a:stretch>
            </a:blipFill>
          </p:spPr>
        </p:sp>
      </p:grpSp>
      <p:grpSp>
        <p:nvGrpSpPr>
          <p:cNvPr name="Group 4" id="4"/>
          <p:cNvGrpSpPr/>
          <p:nvPr/>
        </p:nvGrpSpPr>
        <p:grpSpPr>
          <a:xfrm rot="0">
            <a:off x="6921609" y="1356265"/>
            <a:ext cx="4747215" cy="4747215"/>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3"/>
              <a:stretch>
                <a:fillRect l="0" t="-25136" r="0" b="-25136"/>
              </a:stretch>
            </a:blipFill>
          </p:spPr>
        </p:sp>
      </p:grpSp>
      <p:grpSp>
        <p:nvGrpSpPr>
          <p:cNvPr name="Group 6" id="6"/>
          <p:cNvGrpSpPr/>
          <p:nvPr/>
        </p:nvGrpSpPr>
        <p:grpSpPr>
          <a:xfrm rot="0">
            <a:off x="12117311" y="1356265"/>
            <a:ext cx="4747215" cy="4747215"/>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4"/>
              <a:stretch>
                <a:fillRect l="-23529" t="0" r="-23529" b="0"/>
              </a:stretch>
            </a:blipFill>
          </p:spPr>
        </p:sp>
      </p:grpSp>
      <p:grpSp>
        <p:nvGrpSpPr>
          <p:cNvPr name="Group 8" id="8"/>
          <p:cNvGrpSpPr/>
          <p:nvPr/>
        </p:nvGrpSpPr>
        <p:grpSpPr>
          <a:xfrm rot="0">
            <a:off x="4824466" y="6641162"/>
            <a:ext cx="5727012" cy="2883277"/>
            <a:chOff x="0" y="0"/>
            <a:chExt cx="1167871" cy="587967"/>
          </a:xfrm>
        </p:grpSpPr>
        <p:sp>
          <p:nvSpPr>
            <p:cNvPr name="Freeform 9" id="9"/>
            <p:cNvSpPr/>
            <p:nvPr/>
          </p:nvSpPr>
          <p:spPr>
            <a:xfrm flipH="false" flipV="false" rot="0">
              <a:off x="0" y="0"/>
              <a:ext cx="1167871" cy="587967"/>
            </a:xfrm>
            <a:custGeom>
              <a:avLst/>
              <a:gdLst/>
              <a:ahLst/>
              <a:cxnLst/>
              <a:rect r="r" b="b" t="t" l="l"/>
              <a:pathLst>
                <a:path h="587967" w="1167871">
                  <a:moveTo>
                    <a:pt x="40555" y="0"/>
                  </a:moveTo>
                  <a:lnTo>
                    <a:pt x="1127316" y="0"/>
                  </a:lnTo>
                  <a:cubicBezTo>
                    <a:pt x="1149714" y="0"/>
                    <a:pt x="1167871" y="18157"/>
                    <a:pt x="1167871" y="40555"/>
                  </a:cubicBezTo>
                  <a:lnTo>
                    <a:pt x="1167871" y="547413"/>
                  </a:lnTo>
                  <a:cubicBezTo>
                    <a:pt x="1167871" y="558168"/>
                    <a:pt x="1163598" y="568484"/>
                    <a:pt x="1155993" y="576089"/>
                  </a:cubicBezTo>
                  <a:cubicBezTo>
                    <a:pt x="1148387" y="583695"/>
                    <a:pt x="1138072" y="587967"/>
                    <a:pt x="1127316" y="587967"/>
                  </a:cubicBezTo>
                  <a:lnTo>
                    <a:pt x="40555" y="587967"/>
                  </a:lnTo>
                  <a:cubicBezTo>
                    <a:pt x="29799" y="587967"/>
                    <a:pt x="19484" y="583695"/>
                    <a:pt x="11878" y="576089"/>
                  </a:cubicBezTo>
                  <a:cubicBezTo>
                    <a:pt x="4273" y="568484"/>
                    <a:pt x="0" y="558168"/>
                    <a:pt x="0" y="547413"/>
                  </a:cubicBezTo>
                  <a:lnTo>
                    <a:pt x="0" y="40555"/>
                  </a:lnTo>
                  <a:cubicBezTo>
                    <a:pt x="0" y="29799"/>
                    <a:pt x="4273" y="19484"/>
                    <a:pt x="11878" y="11878"/>
                  </a:cubicBezTo>
                  <a:cubicBezTo>
                    <a:pt x="19484" y="4273"/>
                    <a:pt x="29799" y="0"/>
                    <a:pt x="40555" y="0"/>
                  </a:cubicBezTo>
                  <a:close/>
                </a:path>
              </a:pathLst>
            </a:custGeom>
            <a:solidFill>
              <a:srgbClr val="307ECC"/>
            </a:solidFill>
          </p:spPr>
        </p:sp>
        <p:sp>
          <p:nvSpPr>
            <p:cNvPr name="TextBox 10" id="10"/>
            <p:cNvSpPr txBox="true"/>
            <p:nvPr/>
          </p:nvSpPr>
          <p:spPr>
            <a:xfrm>
              <a:off x="0" y="-57150"/>
              <a:ext cx="1167871" cy="645117"/>
            </a:xfrm>
            <a:prstGeom prst="rect">
              <a:avLst/>
            </a:prstGeom>
          </p:spPr>
          <p:txBody>
            <a:bodyPr anchor="ctr" rtlCol="false" tIns="50800" lIns="50800" bIns="50800" rIns="50800"/>
            <a:lstStyle/>
            <a:p>
              <a:pPr algn="ctr">
                <a:lnSpc>
                  <a:spcPts val="2800"/>
                </a:lnSpc>
              </a:pPr>
            </a:p>
          </p:txBody>
        </p:sp>
      </p:grpSp>
      <p:sp>
        <p:nvSpPr>
          <p:cNvPr name="TextBox 11" id="11"/>
          <p:cNvSpPr txBox="true"/>
          <p:nvPr/>
        </p:nvSpPr>
        <p:spPr>
          <a:xfrm rot="0">
            <a:off x="5188003" y="6907870"/>
            <a:ext cx="4875790" cy="523821"/>
          </a:xfrm>
          <a:prstGeom prst="rect">
            <a:avLst/>
          </a:prstGeom>
        </p:spPr>
        <p:txBody>
          <a:bodyPr anchor="t" rtlCol="false" tIns="0" lIns="0" bIns="0" rIns="0">
            <a:spAutoFit/>
          </a:bodyPr>
          <a:lstStyle/>
          <a:p>
            <a:pPr algn="l">
              <a:lnSpc>
                <a:spcPts val="4200"/>
              </a:lnSpc>
            </a:pPr>
            <a:r>
              <a:rPr lang="en-US" b="true" sz="3000">
                <a:solidFill>
                  <a:srgbClr val="FFFFFF"/>
                </a:solidFill>
                <a:latin typeface="Glacial Indifference Bold"/>
                <a:ea typeface="Glacial Indifference Bold"/>
                <a:cs typeface="Glacial Indifference Bold"/>
                <a:sym typeface="Glacial Indifference Bold"/>
              </a:rPr>
              <a:t>Maui Farmed Produce</a:t>
            </a:r>
          </a:p>
        </p:txBody>
      </p:sp>
      <p:sp>
        <p:nvSpPr>
          <p:cNvPr name="TextBox 12" id="12"/>
          <p:cNvSpPr txBox="true"/>
          <p:nvPr/>
        </p:nvSpPr>
        <p:spPr>
          <a:xfrm rot="0">
            <a:off x="5188003" y="7404370"/>
            <a:ext cx="4973213" cy="1758950"/>
          </a:xfrm>
          <a:prstGeom prst="rect">
            <a:avLst/>
          </a:prstGeom>
        </p:spPr>
        <p:txBody>
          <a:bodyPr anchor="t" rtlCol="false" tIns="0" lIns="0" bIns="0" rIns="0">
            <a:spAutoFit/>
          </a:bodyPr>
          <a:lstStyle/>
          <a:p>
            <a:pPr algn="just">
              <a:lnSpc>
                <a:spcPts val="2800"/>
              </a:lnSpc>
            </a:pPr>
            <a:r>
              <a:rPr lang="en-US" sz="2000">
                <a:solidFill>
                  <a:srgbClr val="FFFFFF"/>
                </a:solidFill>
                <a:latin typeface="Open Sans Light"/>
                <a:ea typeface="Open Sans Light"/>
                <a:cs typeface="Open Sans Light"/>
                <a:sym typeface="Open Sans Light"/>
              </a:rPr>
              <a:t>Fresh, locally-sourced produce is delivered to Maui fire survivors, creating a win-win scenario by supporting local farmers and promoting food sovereignty to build a resilient, self-sustaining community.</a:t>
            </a:r>
          </a:p>
        </p:txBody>
      </p:sp>
      <p:sp>
        <p:nvSpPr>
          <p:cNvPr name="TextBox 13" id="13"/>
          <p:cNvSpPr txBox="true"/>
          <p:nvPr/>
        </p:nvSpPr>
        <p:spPr>
          <a:xfrm rot="0">
            <a:off x="11028433" y="6536387"/>
            <a:ext cx="6230867" cy="863600"/>
          </a:xfrm>
          <a:prstGeom prst="rect">
            <a:avLst/>
          </a:prstGeom>
        </p:spPr>
        <p:txBody>
          <a:bodyPr anchor="t" rtlCol="false" tIns="0" lIns="0" bIns="0" rIns="0">
            <a:spAutoFit/>
          </a:bodyPr>
          <a:lstStyle/>
          <a:p>
            <a:pPr algn="l">
              <a:lnSpc>
                <a:spcPts val="7000"/>
              </a:lnSpc>
            </a:pPr>
            <a:r>
              <a:rPr lang="en-US" b="true" sz="5000">
                <a:solidFill>
                  <a:srgbClr val="2BBEC1"/>
                </a:solidFill>
                <a:latin typeface="Glacial Indifference Bold"/>
                <a:ea typeface="Glacial Indifference Bold"/>
                <a:cs typeface="Glacial Indifference Bold"/>
                <a:sym typeface="Glacial Indifference Bold"/>
              </a:rPr>
              <a:t>221,378 lbs</a:t>
            </a:r>
          </a:p>
        </p:txBody>
      </p:sp>
      <p:sp>
        <p:nvSpPr>
          <p:cNvPr name="TextBox 14" id="14"/>
          <p:cNvSpPr txBox="true"/>
          <p:nvPr/>
        </p:nvSpPr>
        <p:spPr>
          <a:xfrm rot="0">
            <a:off x="11028433" y="7524210"/>
            <a:ext cx="6091401" cy="1406525"/>
          </a:xfrm>
          <a:prstGeom prst="rect">
            <a:avLst/>
          </a:prstGeom>
        </p:spPr>
        <p:txBody>
          <a:bodyPr anchor="t" rtlCol="false" tIns="0" lIns="0" bIns="0" rIns="0">
            <a:spAutoFit/>
          </a:bodyPr>
          <a:lstStyle/>
          <a:p>
            <a:pPr algn="just">
              <a:lnSpc>
                <a:spcPts val="2800"/>
              </a:lnSpc>
            </a:pPr>
            <a:r>
              <a:rPr lang="en-US" sz="2000">
                <a:solidFill>
                  <a:srgbClr val="000000"/>
                </a:solidFill>
                <a:latin typeface="Open Sans Light"/>
                <a:ea typeface="Open Sans Light"/>
                <a:cs typeface="Open Sans Light"/>
                <a:sym typeface="Open Sans Light"/>
              </a:rPr>
              <a:t>In the immediate aftermath of the Maui wildfires, we mobilized quickly to distribute over 10,000 pounds of produce twice a week, to kitchens, community hubs, and families affected by the disaster. </a:t>
            </a:r>
          </a:p>
        </p:txBody>
      </p:sp>
      <p:sp>
        <p:nvSpPr>
          <p:cNvPr name="TextBox 15" id="15"/>
          <p:cNvSpPr txBox="true"/>
          <p:nvPr/>
        </p:nvSpPr>
        <p:spPr>
          <a:xfrm rot="0">
            <a:off x="14254659" y="6760705"/>
            <a:ext cx="2609866" cy="523821"/>
          </a:xfrm>
          <a:prstGeom prst="rect">
            <a:avLst/>
          </a:prstGeom>
        </p:spPr>
        <p:txBody>
          <a:bodyPr anchor="t" rtlCol="false" tIns="0" lIns="0" bIns="0" rIns="0">
            <a:spAutoFit/>
          </a:bodyPr>
          <a:lstStyle/>
          <a:p>
            <a:pPr algn="l">
              <a:lnSpc>
                <a:spcPts val="4200"/>
              </a:lnSpc>
            </a:pPr>
            <a:r>
              <a:rPr lang="en-US" b="true" sz="3000">
                <a:solidFill>
                  <a:srgbClr val="FF9045"/>
                </a:solidFill>
                <a:latin typeface="Glacial Indifference Bold"/>
                <a:ea typeface="Glacial Indifference Bold"/>
                <a:cs typeface="Glacial Indifference Bold"/>
                <a:sym typeface="Glacial Indifference Bold"/>
              </a:rPr>
              <a:t>delivered</a:t>
            </a:r>
          </a:p>
        </p:txBody>
      </p:sp>
      <p:sp>
        <p:nvSpPr>
          <p:cNvPr name="Freeform 16" id="16"/>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7"/>
            <a:stretch>
              <a:fillRect l="0" t="0" r="0" b="0"/>
            </a:stretch>
          </a:blipFill>
        </p:spPr>
      </p:sp>
      <p:sp>
        <p:nvSpPr>
          <p:cNvPr name="TextBox 18" id="18"/>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3474" y="1356265"/>
            <a:ext cx="5049647" cy="7574470"/>
            <a:chOff x="0" y="0"/>
            <a:chExt cx="6350000" cy="9525000"/>
          </a:xfrm>
        </p:grpSpPr>
        <p:sp>
          <p:nvSpPr>
            <p:cNvPr name="Freeform 3" id="3"/>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0" t="-91" r="0" b="-91"/>
              </a:stretch>
            </a:blipFill>
          </p:spPr>
        </p:sp>
      </p:grpSp>
      <p:grpSp>
        <p:nvGrpSpPr>
          <p:cNvPr name="Group 4" id="4"/>
          <p:cNvGrpSpPr/>
          <p:nvPr/>
        </p:nvGrpSpPr>
        <p:grpSpPr>
          <a:xfrm rot="0">
            <a:off x="12858021" y="1459123"/>
            <a:ext cx="4747215" cy="4747215"/>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3"/>
              <a:stretch>
                <a:fillRect l="0" t="-16747" r="0" b="-16747"/>
              </a:stretch>
            </a:blipFill>
          </p:spPr>
        </p:sp>
      </p:grpSp>
      <p:grpSp>
        <p:nvGrpSpPr>
          <p:cNvPr name="Group 6" id="6"/>
          <p:cNvGrpSpPr/>
          <p:nvPr/>
        </p:nvGrpSpPr>
        <p:grpSpPr>
          <a:xfrm rot="0">
            <a:off x="7291656" y="1459123"/>
            <a:ext cx="4747215" cy="4747215"/>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4"/>
              <a:stretch>
                <a:fillRect l="-16747" t="0" r="-16747" b="0"/>
              </a:stretch>
            </a:blipFill>
          </p:spPr>
        </p:sp>
      </p:grpSp>
      <p:grpSp>
        <p:nvGrpSpPr>
          <p:cNvPr name="Group 8" id="8"/>
          <p:cNvGrpSpPr/>
          <p:nvPr/>
        </p:nvGrpSpPr>
        <p:grpSpPr>
          <a:xfrm rot="0">
            <a:off x="4824466" y="6641162"/>
            <a:ext cx="5777499" cy="2617138"/>
            <a:chOff x="0" y="0"/>
            <a:chExt cx="1178167" cy="533695"/>
          </a:xfrm>
        </p:grpSpPr>
        <p:sp>
          <p:nvSpPr>
            <p:cNvPr name="Freeform 9" id="9"/>
            <p:cNvSpPr/>
            <p:nvPr/>
          </p:nvSpPr>
          <p:spPr>
            <a:xfrm flipH="false" flipV="false" rot="0">
              <a:off x="0" y="0"/>
              <a:ext cx="1178167" cy="533695"/>
            </a:xfrm>
            <a:custGeom>
              <a:avLst/>
              <a:gdLst/>
              <a:ahLst/>
              <a:cxnLst/>
              <a:rect r="r" b="b" t="t" l="l"/>
              <a:pathLst>
                <a:path h="533695" w="1178167">
                  <a:moveTo>
                    <a:pt x="40200" y="0"/>
                  </a:moveTo>
                  <a:lnTo>
                    <a:pt x="1137966" y="0"/>
                  </a:lnTo>
                  <a:cubicBezTo>
                    <a:pt x="1148628" y="0"/>
                    <a:pt x="1158853" y="4235"/>
                    <a:pt x="1166392" y="11774"/>
                  </a:cubicBezTo>
                  <a:cubicBezTo>
                    <a:pt x="1173931" y="19313"/>
                    <a:pt x="1178167" y="29539"/>
                    <a:pt x="1178167" y="40200"/>
                  </a:cubicBezTo>
                  <a:lnTo>
                    <a:pt x="1178167" y="493495"/>
                  </a:lnTo>
                  <a:cubicBezTo>
                    <a:pt x="1178167" y="504157"/>
                    <a:pt x="1173931" y="514382"/>
                    <a:pt x="1166392" y="521921"/>
                  </a:cubicBezTo>
                  <a:cubicBezTo>
                    <a:pt x="1158853" y="529460"/>
                    <a:pt x="1148628" y="533695"/>
                    <a:pt x="1137966" y="533695"/>
                  </a:cubicBezTo>
                  <a:lnTo>
                    <a:pt x="40200" y="533695"/>
                  </a:lnTo>
                  <a:cubicBezTo>
                    <a:pt x="17998" y="533695"/>
                    <a:pt x="0" y="515697"/>
                    <a:pt x="0" y="493495"/>
                  </a:cubicBezTo>
                  <a:lnTo>
                    <a:pt x="0" y="40200"/>
                  </a:lnTo>
                  <a:cubicBezTo>
                    <a:pt x="0" y="17998"/>
                    <a:pt x="17998" y="0"/>
                    <a:pt x="40200" y="0"/>
                  </a:cubicBezTo>
                  <a:close/>
                </a:path>
              </a:pathLst>
            </a:custGeom>
            <a:solidFill>
              <a:srgbClr val="307ECC"/>
            </a:solidFill>
          </p:spPr>
        </p:sp>
        <p:sp>
          <p:nvSpPr>
            <p:cNvPr name="TextBox 10" id="10"/>
            <p:cNvSpPr txBox="true"/>
            <p:nvPr/>
          </p:nvSpPr>
          <p:spPr>
            <a:xfrm>
              <a:off x="0" y="-57150"/>
              <a:ext cx="1178167" cy="590845"/>
            </a:xfrm>
            <a:prstGeom prst="rect">
              <a:avLst/>
            </a:prstGeom>
          </p:spPr>
          <p:txBody>
            <a:bodyPr anchor="ctr" rtlCol="false" tIns="50800" lIns="50800" bIns="50800" rIns="50800"/>
            <a:lstStyle/>
            <a:p>
              <a:pPr algn="ctr">
                <a:lnSpc>
                  <a:spcPts val="2800"/>
                </a:lnSpc>
              </a:pPr>
            </a:p>
          </p:txBody>
        </p:sp>
      </p:grpSp>
      <p:sp>
        <p:nvSpPr>
          <p:cNvPr name="Freeform 11" id="11"/>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7"/>
            <a:stretch>
              <a:fillRect l="0" t="0" r="0" b="0"/>
            </a:stretch>
          </a:blipFill>
        </p:spPr>
      </p:sp>
      <p:sp>
        <p:nvSpPr>
          <p:cNvPr name="TextBox 13" id="13"/>
          <p:cNvSpPr txBox="true"/>
          <p:nvPr/>
        </p:nvSpPr>
        <p:spPr>
          <a:xfrm rot="0">
            <a:off x="5188003" y="6907870"/>
            <a:ext cx="4875790" cy="523875"/>
          </a:xfrm>
          <a:prstGeom prst="rect">
            <a:avLst/>
          </a:prstGeom>
        </p:spPr>
        <p:txBody>
          <a:bodyPr anchor="t" rtlCol="false" tIns="0" lIns="0" bIns="0" rIns="0">
            <a:spAutoFit/>
          </a:bodyPr>
          <a:lstStyle/>
          <a:p>
            <a:pPr algn="l">
              <a:lnSpc>
                <a:spcPts val="4200"/>
              </a:lnSpc>
            </a:pPr>
            <a:r>
              <a:rPr lang="en-US" b="true" sz="3000">
                <a:solidFill>
                  <a:srgbClr val="FFFFFF"/>
                </a:solidFill>
                <a:latin typeface="Glacial Indifference Bold"/>
                <a:ea typeface="Glacial Indifference Bold"/>
                <a:cs typeface="Glacial Indifference Bold"/>
                <a:sym typeface="Glacial Indifference Bold"/>
              </a:rPr>
              <a:t>Nurishing Meals</a:t>
            </a:r>
          </a:p>
        </p:txBody>
      </p:sp>
      <p:sp>
        <p:nvSpPr>
          <p:cNvPr name="TextBox 14" id="14"/>
          <p:cNvSpPr txBox="true"/>
          <p:nvPr/>
        </p:nvSpPr>
        <p:spPr>
          <a:xfrm rot="0">
            <a:off x="5188003" y="7499620"/>
            <a:ext cx="4697378" cy="1406525"/>
          </a:xfrm>
          <a:prstGeom prst="rect">
            <a:avLst/>
          </a:prstGeom>
        </p:spPr>
        <p:txBody>
          <a:bodyPr anchor="t" rtlCol="false" tIns="0" lIns="0" bIns="0" rIns="0">
            <a:spAutoFit/>
          </a:bodyPr>
          <a:lstStyle/>
          <a:p>
            <a:pPr algn="just">
              <a:lnSpc>
                <a:spcPts val="2800"/>
              </a:lnSpc>
            </a:pPr>
            <a:r>
              <a:rPr lang="en-US" sz="2000">
                <a:solidFill>
                  <a:srgbClr val="FFFFFF"/>
                </a:solidFill>
                <a:latin typeface="Open Sans Light"/>
                <a:ea typeface="Open Sans Light"/>
                <a:cs typeface="Open Sans Light"/>
                <a:sym typeface="Open Sans Light"/>
              </a:rPr>
              <a:t>Meals are vital during crises because they provide more than just nourishment; they offer comfort, connection, and a sense of normalcy.</a:t>
            </a:r>
          </a:p>
        </p:txBody>
      </p:sp>
      <p:sp>
        <p:nvSpPr>
          <p:cNvPr name="TextBox 15" id="15"/>
          <p:cNvSpPr txBox="true"/>
          <p:nvPr/>
        </p:nvSpPr>
        <p:spPr>
          <a:xfrm rot="0">
            <a:off x="10849952" y="6578940"/>
            <a:ext cx="3462485" cy="705484"/>
          </a:xfrm>
          <a:prstGeom prst="rect">
            <a:avLst/>
          </a:prstGeom>
        </p:spPr>
        <p:txBody>
          <a:bodyPr anchor="t" rtlCol="false" tIns="0" lIns="0" bIns="0" rIns="0">
            <a:spAutoFit/>
          </a:bodyPr>
          <a:lstStyle/>
          <a:p>
            <a:pPr algn="l">
              <a:lnSpc>
                <a:spcPts val="5740"/>
              </a:lnSpc>
            </a:pPr>
            <a:r>
              <a:rPr lang="en-US" b="true" sz="4100">
                <a:solidFill>
                  <a:srgbClr val="2BBEC1"/>
                </a:solidFill>
                <a:latin typeface="Glacial Indifference Bold"/>
                <a:ea typeface="Glacial Indifference Bold"/>
                <a:cs typeface="Glacial Indifference Bold"/>
                <a:sym typeface="Glacial Indifference Bold"/>
              </a:rPr>
              <a:t>560,415 meals</a:t>
            </a:r>
          </a:p>
        </p:txBody>
      </p:sp>
      <p:sp>
        <p:nvSpPr>
          <p:cNvPr name="TextBox 16" id="16"/>
          <p:cNvSpPr txBox="true"/>
          <p:nvPr/>
        </p:nvSpPr>
        <p:spPr>
          <a:xfrm rot="0">
            <a:off x="10849952" y="7384120"/>
            <a:ext cx="6825852" cy="1758950"/>
          </a:xfrm>
          <a:prstGeom prst="rect">
            <a:avLst/>
          </a:prstGeom>
        </p:spPr>
        <p:txBody>
          <a:bodyPr anchor="t" rtlCol="false" tIns="0" lIns="0" bIns="0" rIns="0">
            <a:spAutoFit/>
          </a:bodyPr>
          <a:lstStyle/>
          <a:p>
            <a:pPr algn="just">
              <a:lnSpc>
                <a:spcPts val="2800"/>
              </a:lnSpc>
            </a:pPr>
            <a:r>
              <a:rPr lang="en-US" sz="2000">
                <a:solidFill>
                  <a:srgbClr val="000000"/>
                </a:solidFill>
                <a:latin typeface="Open Sans Light"/>
                <a:ea typeface="Open Sans Light"/>
                <a:cs typeface="Open Sans Light"/>
                <a:sym typeface="Open Sans Light"/>
              </a:rPr>
              <a:t>Across all cultures, gathering around a meal fosters community and shared strength, helping people feel supported and less alone. In times of hardship, a warm, nutritious meal can be a beacon of hope, reinforcing bonds and resilience within the community.</a:t>
            </a:r>
          </a:p>
        </p:txBody>
      </p:sp>
      <p:sp>
        <p:nvSpPr>
          <p:cNvPr name="TextBox 17" id="17"/>
          <p:cNvSpPr txBox="true"/>
          <p:nvPr/>
        </p:nvSpPr>
        <p:spPr>
          <a:xfrm rot="0">
            <a:off x="14312437" y="6679297"/>
            <a:ext cx="2609866" cy="523821"/>
          </a:xfrm>
          <a:prstGeom prst="rect">
            <a:avLst/>
          </a:prstGeom>
        </p:spPr>
        <p:txBody>
          <a:bodyPr anchor="t" rtlCol="false" tIns="0" lIns="0" bIns="0" rIns="0">
            <a:spAutoFit/>
          </a:bodyPr>
          <a:lstStyle/>
          <a:p>
            <a:pPr algn="l">
              <a:lnSpc>
                <a:spcPts val="4200"/>
              </a:lnSpc>
            </a:pPr>
            <a:r>
              <a:rPr lang="en-US" b="true" sz="3000">
                <a:solidFill>
                  <a:srgbClr val="FF9045"/>
                </a:solidFill>
                <a:latin typeface="Glacial Indifference Bold"/>
                <a:ea typeface="Glacial Indifference Bold"/>
                <a:cs typeface="Glacial Indifference Bold"/>
                <a:sym typeface="Glacial Indifference Bold"/>
              </a:rPr>
              <a:t>delivered</a:t>
            </a:r>
          </a:p>
        </p:txBody>
      </p:sp>
      <p:sp>
        <p:nvSpPr>
          <p:cNvPr name="TextBox 18" id="18"/>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7629" y="1356265"/>
            <a:ext cx="5049647" cy="7574470"/>
            <a:chOff x="0" y="0"/>
            <a:chExt cx="6350000" cy="9525000"/>
          </a:xfrm>
        </p:grpSpPr>
        <p:sp>
          <p:nvSpPr>
            <p:cNvPr name="Freeform 3" id="3"/>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0" t="-91" r="0" b="-91"/>
              </a:stretch>
            </a:blipFill>
          </p:spPr>
        </p:sp>
      </p:grpSp>
      <p:grpSp>
        <p:nvGrpSpPr>
          <p:cNvPr name="Group 4" id="4"/>
          <p:cNvGrpSpPr/>
          <p:nvPr/>
        </p:nvGrpSpPr>
        <p:grpSpPr>
          <a:xfrm rot="0">
            <a:off x="7153551" y="1356265"/>
            <a:ext cx="4747215" cy="4747215"/>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3"/>
              <a:stretch>
                <a:fillRect l="-25136" t="0" r="-25136" b="0"/>
              </a:stretch>
            </a:blipFill>
          </p:spPr>
        </p:sp>
      </p:grpSp>
      <p:grpSp>
        <p:nvGrpSpPr>
          <p:cNvPr name="Group 6" id="6"/>
          <p:cNvGrpSpPr/>
          <p:nvPr/>
        </p:nvGrpSpPr>
        <p:grpSpPr>
          <a:xfrm rot="0">
            <a:off x="12581194" y="1356265"/>
            <a:ext cx="4747215" cy="4747215"/>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4"/>
              <a:stretch>
                <a:fillRect l="0" t="0" r="0" b="0"/>
              </a:stretch>
            </a:blipFill>
          </p:spPr>
        </p:sp>
      </p:grpSp>
      <p:grpSp>
        <p:nvGrpSpPr>
          <p:cNvPr name="Group 8" id="8"/>
          <p:cNvGrpSpPr/>
          <p:nvPr/>
        </p:nvGrpSpPr>
        <p:grpSpPr>
          <a:xfrm rot="0">
            <a:off x="4824466" y="6260162"/>
            <a:ext cx="5777499" cy="2854333"/>
            <a:chOff x="0" y="0"/>
            <a:chExt cx="1178167" cy="582065"/>
          </a:xfrm>
        </p:grpSpPr>
        <p:sp>
          <p:nvSpPr>
            <p:cNvPr name="Freeform 9" id="9"/>
            <p:cNvSpPr/>
            <p:nvPr/>
          </p:nvSpPr>
          <p:spPr>
            <a:xfrm flipH="false" flipV="false" rot="0">
              <a:off x="0" y="0"/>
              <a:ext cx="1178167" cy="582065"/>
            </a:xfrm>
            <a:custGeom>
              <a:avLst/>
              <a:gdLst/>
              <a:ahLst/>
              <a:cxnLst/>
              <a:rect r="r" b="b" t="t" l="l"/>
              <a:pathLst>
                <a:path h="582065" w="1178167">
                  <a:moveTo>
                    <a:pt x="40200" y="0"/>
                  </a:moveTo>
                  <a:lnTo>
                    <a:pt x="1137966" y="0"/>
                  </a:lnTo>
                  <a:cubicBezTo>
                    <a:pt x="1148628" y="0"/>
                    <a:pt x="1158853" y="4235"/>
                    <a:pt x="1166392" y="11774"/>
                  </a:cubicBezTo>
                  <a:cubicBezTo>
                    <a:pt x="1173931" y="19313"/>
                    <a:pt x="1178167" y="29539"/>
                    <a:pt x="1178167" y="40200"/>
                  </a:cubicBezTo>
                  <a:lnTo>
                    <a:pt x="1178167" y="541865"/>
                  </a:lnTo>
                  <a:cubicBezTo>
                    <a:pt x="1178167" y="552527"/>
                    <a:pt x="1173931" y="562752"/>
                    <a:pt x="1166392" y="570291"/>
                  </a:cubicBezTo>
                  <a:cubicBezTo>
                    <a:pt x="1158853" y="577830"/>
                    <a:pt x="1148628" y="582065"/>
                    <a:pt x="1137966" y="582065"/>
                  </a:cubicBezTo>
                  <a:lnTo>
                    <a:pt x="40200" y="582065"/>
                  </a:lnTo>
                  <a:cubicBezTo>
                    <a:pt x="17998" y="582065"/>
                    <a:pt x="0" y="564067"/>
                    <a:pt x="0" y="541865"/>
                  </a:cubicBezTo>
                  <a:lnTo>
                    <a:pt x="0" y="40200"/>
                  </a:lnTo>
                  <a:cubicBezTo>
                    <a:pt x="0" y="17998"/>
                    <a:pt x="17998" y="0"/>
                    <a:pt x="40200" y="0"/>
                  </a:cubicBezTo>
                  <a:close/>
                </a:path>
              </a:pathLst>
            </a:custGeom>
            <a:solidFill>
              <a:srgbClr val="307ECC"/>
            </a:solidFill>
          </p:spPr>
        </p:sp>
        <p:sp>
          <p:nvSpPr>
            <p:cNvPr name="TextBox 10" id="10"/>
            <p:cNvSpPr txBox="true"/>
            <p:nvPr/>
          </p:nvSpPr>
          <p:spPr>
            <a:xfrm>
              <a:off x="0" y="-57150"/>
              <a:ext cx="1178167" cy="639215"/>
            </a:xfrm>
            <a:prstGeom prst="rect">
              <a:avLst/>
            </a:prstGeom>
          </p:spPr>
          <p:txBody>
            <a:bodyPr anchor="ctr" rtlCol="false" tIns="50800" lIns="50800" bIns="50800" rIns="50800"/>
            <a:lstStyle/>
            <a:p>
              <a:pPr algn="ctr">
                <a:lnSpc>
                  <a:spcPts val="2800"/>
                </a:lnSpc>
              </a:pPr>
            </a:p>
          </p:txBody>
        </p:sp>
      </p:grpSp>
      <p:sp>
        <p:nvSpPr>
          <p:cNvPr name="Freeform 11" id="11"/>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7"/>
            <a:stretch>
              <a:fillRect l="0" t="0" r="0" b="0"/>
            </a:stretch>
          </a:blipFill>
        </p:spPr>
      </p:sp>
      <p:sp>
        <p:nvSpPr>
          <p:cNvPr name="TextBox 13" id="13"/>
          <p:cNvSpPr txBox="true"/>
          <p:nvPr/>
        </p:nvSpPr>
        <p:spPr>
          <a:xfrm rot="0">
            <a:off x="5188003" y="6369390"/>
            <a:ext cx="4875790" cy="523875"/>
          </a:xfrm>
          <a:prstGeom prst="rect">
            <a:avLst/>
          </a:prstGeom>
        </p:spPr>
        <p:txBody>
          <a:bodyPr anchor="t" rtlCol="false" tIns="0" lIns="0" bIns="0" rIns="0">
            <a:spAutoFit/>
          </a:bodyPr>
          <a:lstStyle/>
          <a:p>
            <a:pPr algn="l">
              <a:lnSpc>
                <a:spcPts val="4200"/>
              </a:lnSpc>
            </a:pPr>
            <a:r>
              <a:rPr lang="en-US" b="true" sz="3000">
                <a:solidFill>
                  <a:srgbClr val="FFFFFF"/>
                </a:solidFill>
                <a:latin typeface="Glacial Indifference Bold"/>
                <a:ea typeface="Glacial Indifference Bold"/>
                <a:cs typeface="Glacial Indifference Bold"/>
                <a:sym typeface="Glacial Indifference Bold"/>
              </a:rPr>
              <a:t>People Power</a:t>
            </a:r>
          </a:p>
        </p:txBody>
      </p:sp>
      <p:sp>
        <p:nvSpPr>
          <p:cNvPr name="TextBox 14" id="14"/>
          <p:cNvSpPr txBox="true"/>
          <p:nvPr/>
        </p:nvSpPr>
        <p:spPr>
          <a:xfrm rot="0">
            <a:off x="5188003" y="7012645"/>
            <a:ext cx="5086792" cy="1758950"/>
          </a:xfrm>
          <a:prstGeom prst="rect">
            <a:avLst/>
          </a:prstGeom>
        </p:spPr>
        <p:txBody>
          <a:bodyPr anchor="t" rtlCol="false" tIns="0" lIns="0" bIns="0" rIns="0">
            <a:spAutoFit/>
          </a:bodyPr>
          <a:lstStyle/>
          <a:p>
            <a:pPr algn="just">
              <a:lnSpc>
                <a:spcPts val="2800"/>
              </a:lnSpc>
            </a:pPr>
            <a:r>
              <a:rPr lang="en-US" sz="2000">
                <a:solidFill>
                  <a:srgbClr val="FFFFFF"/>
                </a:solidFill>
                <a:latin typeface="Open Sans Light"/>
                <a:ea typeface="Open Sans Light"/>
                <a:cs typeface="Open Sans Light"/>
                <a:sym typeface="Open Sans Light"/>
              </a:rPr>
              <a:t>Maui united as locals and visitors came together, offering time, resources, and support. This collective effort showcased the island's aloha spirit and strengthened community bonds during challenging times.</a:t>
            </a:r>
          </a:p>
        </p:txBody>
      </p:sp>
      <p:sp>
        <p:nvSpPr>
          <p:cNvPr name="TextBox 15" id="15"/>
          <p:cNvSpPr txBox="true"/>
          <p:nvPr/>
        </p:nvSpPr>
        <p:spPr>
          <a:xfrm rot="0">
            <a:off x="10833727" y="6174437"/>
            <a:ext cx="4104850" cy="705484"/>
          </a:xfrm>
          <a:prstGeom prst="rect">
            <a:avLst/>
          </a:prstGeom>
        </p:spPr>
        <p:txBody>
          <a:bodyPr anchor="t" rtlCol="false" tIns="0" lIns="0" bIns="0" rIns="0">
            <a:spAutoFit/>
          </a:bodyPr>
          <a:lstStyle/>
          <a:p>
            <a:pPr algn="l">
              <a:lnSpc>
                <a:spcPts val="5740"/>
              </a:lnSpc>
            </a:pPr>
            <a:r>
              <a:rPr lang="en-US" b="true" sz="4100">
                <a:solidFill>
                  <a:srgbClr val="2BBEC1"/>
                </a:solidFill>
                <a:latin typeface="Glacial Indifference Bold"/>
                <a:ea typeface="Glacial Indifference Bold"/>
                <a:cs typeface="Glacial Indifference Bold"/>
                <a:sym typeface="Glacial Indifference Bold"/>
              </a:rPr>
              <a:t>2231 volunteers</a:t>
            </a:r>
          </a:p>
        </p:txBody>
      </p:sp>
      <p:sp>
        <p:nvSpPr>
          <p:cNvPr name="TextBox 16" id="16"/>
          <p:cNvSpPr txBox="true"/>
          <p:nvPr/>
        </p:nvSpPr>
        <p:spPr>
          <a:xfrm rot="0">
            <a:off x="10833727" y="6832296"/>
            <a:ext cx="6825852" cy="2816225"/>
          </a:xfrm>
          <a:prstGeom prst="rect">
            <a:avLst/>
          </a:prstGeom>
        </p:spPr>
        <p:txBody>
          <a:bodyPr anchor="t" rtlCol="false" tIns="0" lIns="0" bIns="0" rIns="0">
            <a:spAutoFit/>
          </a:bodyPr>
          <a:lstStyle/>
          <a:p>
            <a:pPr algn="just">
              <a:lnSpc>
                <a:spcPts val="2800"/>
              </a:lnSpc>
            </a:pPr>
            <a:r>
              <a:rPr lang="en-US" sz="2000">
                <a:solidFill>
                  <a:srgbClr val="000000"/>
                </a:solidFill>
                <a:latin typeface="Open Sans Light"/>
                <a:ea typeface="Open Sans Light"/>
                <a:cs typeface="Open Sans Light"/>
                <a:sym typeface="Open Sans Light"/>
              </a:rPr>
              <a:t>During our relief efforts, volunteers joined our organization, contributing to various programs based on their skills and abilities. We see a powerful opportunity to bridge the gap between tourism and sustainability by fostering volunteerism. Engaging visitors in meaningful community efforts not only strengthens Maui’s resilience but also promotes a deeper connection and shared responsibility for the island’s well-being.</a:t>
            </a:r>
          </a:p>
        </p:txBody>
      </p:sp>
      <p:sp>
        <p:nvSpPr>
          <p:cNvPr name="TextBox 17" id="17"/>
          <p:cNvSpPr txBox="true"/>
          <p:nvPr/>
        </p:nvSpPr>
        <p:spPr>
          <a:xfrm rot="0">
            <a:off x="14702318" y="6274766"/>
            <a:ext cx="2609866" cy="523875"/>
          </a:xfrm>
          <a:prstGeom prst="rect">
            <a:avLst/>
          </a:prstGeom>
        </p:spPr>
        <p:txBody>
          <a:bodyPr anchor="t" rtlCol="false" tIns="0" lIns="0" bIns="0" rIns="0">
            <a:spAutoFit/>
          </a:bodyPr>
          <a:lstStyle/>
          <a:p>
            <a:pPr algn="l">
              <a:lnSpc>
                <a:spcPts val="4200"/>
              </a:lnSpc>
            </a:pPr>
            <a:r>
              <a:rPr lang="en-US" b="true" sz="3000">
                <a:solidFill>
                  <a:srgbClr val="FF9045"/>
                </a:solidFill>
                <a:latin typeface="Glacial Indifference Bold"/>
                <a:ea typeface="Glacial Indifference Bold"/>
                <a:cs typeface="Glacial Indifference Bold"/>
                <a:sym typeface="Glacial Indifference Bold"/>
              </a:rPr>
              <a:t>mobilized</a:t>
            </a:r>
          </a:p>
        </p:txBody>
      </p:sp>
      <p:sp>
        <p:nvSpPr>
          <p:cNvPr name="TextBox 18" id="18"/>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889729" y="5383424"/>
            <a:ext cx="1008568" cy="1008568"/>
          </a:xfrm>
          <a:custGeom>
            <a:avLst/>
            <a:gdLst/>
            <a:ahLst/>
            <a:cxnLst/>
            <a:rect r="r" b="b" t="t" l="l"/>
            <a:pathLst>
              <a:path h="1008568" w="1008568">
                <a:moveTo>
                  <a:pt x="0" y="0"/>
                </a:moveTo>
                <a:lnTo>
                  <a:pt x="1008568" y="0"/>
                </a:lnTo>
                <a:lnTo>
                  <a:pt x="1008568" y="1008568"/>
                </a:lnTo>
                <a:lnTo>
                  <a:pt x="0" y="10085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6"/>
            <a:stretch>
              <a:fillRect l="0" t="0" r="0" b="0"/>
            </a:stretch>
          </a:blipFill>
        </p:spPr>
      </p:sp>
      <p:sp>
        <p:nvSpPr>
          <p:cNvPr name="Freeform 5" id="5"/>
          <p:cNvSpPr/>
          <p:nvPr/>
        </p:nvSpPr>
        <p:spPr>
          <a:xfrm flipH="false" flipV="false" rot="0">
            <a:off x="4293439" y="5606427"/>
            <a:ext cx="720697" cy="1339134"/>
          </a:xfrm>
          <a:custGeom>
            <a:avLst/>
            <a:gdLst/>
            <a:ahLst/>
            <a:cxnLst/>
            <a:rect r="r" b="b" t="t" l="l"/>
            <a:pathLst>
              <a:path h="1339134" w="720697">
                <a:moveTo>
                  <a:pt x="0" y="0"/>
                </a:moveTo>
                <a:lnTo>
                  <a:pt x="720698" y="0"/>
                </a:lnTo>
                <a:lnTo>
                  <a:pt x="720698" y="1339134"/>
                </a:lnTo>
                <a:lnTo>
                  <a:pt x="0" y="13391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2806007" y="5652448"/>
            <a:ext cx="1513255" cy="1261676"/>
          </a:xfrm>
          <a:custGeom>
            <a:avLst/>
            <a:gdLst/>
            <a:ahLst/>
            <a:cxnLst/>
            <a:rect r="r" b="b" t="t" l="l"/>
            <a:pathLst>
              <a:path h="1261676" w="1513255">
                <a:moveTo>
                  <a:pt x="0" y="0"/>
                </a:moveTo>
                <a:lnTo>
                  <a:pt x="1513255" y="0"/>
                </a:lnTo>
                <a:lnTo>
                  <a:pt x="1513255" y="1261677"/>
                </a:lnTo>
                <a:lnTo>
                  <a:pt x="0" y="126167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2332987" y="3580306"/>
            <a:ext cx="536329" cy="536329"/>
          </a:xfrm>
          <a:custGeom>
            <a:avLst/>
            <a:gdLst/>
            <a:ahLst/>
            <a:cxnLst/>
            <a:rect r="r" b="b" t="t" l="l"/>
            <a:pathLst>
              <a:path h="536329" w="536329">
                <a:moveTo>
                  <a:pt x="0" y="0"/>
                </a:moveTo>
                <a:lnTo>
                  <a:pt x="536329" y="0"/>
                </a:lnTo>
                <a:lnTo>
                  <a:pt x="536329" y="536329"/>
                </a:lnTo>
                <a:lnTo>
                  <a:pt x="0" y="53632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8" id="8"/>
          <p:cNvSpPr txBox="true"/>
          <p:nvPr/>
        </p:nvSpPr>
        <p:spPr>
          <a:xfrm rot="0">
            <a:off x="2332987" y="2912901"/>
            <a:ext cx="13683407" cy="3561081"/>
          </a:xfrm>
          <a:prstGeom prst="rect">
            <a:avLst/>
          </a:prstGeom>
        </p:spPr>
        <p:txBody>
          <a:bodyPr anchor="t" rtlCol="false" tIns="0" lIns="0" bIns="0" rIns="0">
            <a:spAutoFit/>
          </a:bodyPr>
          <a:lstStyle/>
          <a:p>
            <a:pPr algn="ctr">
              <a:lnSpc>
                <a:spcPts val="5319"/>
              </a:lnSpc>
              <a:spcBef>
                <a:spcPct val="0"/>
              </a:spcBef>
            </a:pPr>
            <a:r>
              <a:rPr lang="en-US" b="true" sz="3799">
                <a:solidFill>
                  <a:srgbClr val="000000"/>
                </a:solidFill>
                <a:latin typeface="Glacial Indifference Bold"/>
                <a:ea typeface="Glacial Indifference Bold"/>
                <a:cs typeface="Glacial Indifference Bold"/>
                <a:sym typeface="Glacial Indifference Bold"/>
              </a:rPr>
              <a:t>CURRENT FOCUS:</a:t>
            </a:r>
          </a:p>
          <a:p>
            <a:pPr algn="ctr">
              <a:lnSpc>
                <a:spcPts val="4479"/>
              </a:lnSpc>
              <a:spcBef>
                <a:spcPct val="0"/>
              </a:spcBef>
            </a:pPr>
            <a:r>
              <a:rPr lang="en-US" sz="3199">
                <a:solidFill>
                  <a:srgbClr val="000000"/>
                </a:solidFill>
                <a:latin typeface="Glacial Indifference"/>
                <a:ea typeface="Glacial Indifference"/>
                <a:cs typeface="Glacial Indifference"/>
                <a:sym typeface="Glacial Indifference"/>
              </a:rPr>
              <a:t>STRENGTHENING FOOD SECURITY THROUGH MAUI-FARMED PRODUCE</a:t>
            </a:r>
          </a:p>
          <a:p>
            <a:pPr algn="ctr">
              <a:lnSpc>
                <a:spcPts val="4479"/>
              </a:lnSpc>
              <a:spcBef>
                <a:spcPct val="0"/>
              </a:spcBef>
            </a:pPr>
            <a:r>
              <a:rPr lang="en-US" sz="3199">
                <a:solidFill>
                  <a:srgbClr val="000000"/>
                </a:solidFill>
                <a:latin typeface="Glacial Indifference"/>
                <a:ea typeface="Glacial Indifference"/>
                <a:cs typeface="Glacial Indifference"/>
                <a:sym typeface="Glacial Indifference"/>
              </a:rPr>
              <a:t>IMPROVING KITCHEN OPERATIONS TO SUPPORT THE HOT MEALS PROGRAM</a:t>
            </a:r>
          </a:p>
          <a:p>
            <a:pPr algn="ctr">
              <a:lnSpc>
                <a:spcPts val="4479"/>
              </a:lnSpc>
              <a:spcBef>
                <a:spcPct val="0"/>
              </a:spcBef>
            </a:pPr>
            <a:r>
              <a:rPr lang="en-US" sz="3199">
                <a:solidFill>
                  <a:srgbClr val="000000"/>
                </a:solidFill>
                <a:latin typeface="Glacial Indifference"/>
                <a:ea typeface="Glacial Indifference"/>
                <a:cs typeface="Glacial Indifference"/>
                <a:sym typeface="Glacial Indifference"/>
              </a:rPr>
              <a:t>BUILDING RELATIONSHIPS WITH FUNDING SPONSORS TO SUSTAIN PROGRAMS</a:t>
            </a:r>
          </a:p>
          <a:p>
            <a:pPr algn="ctr">
              <a:lnSpc>
                <a:spcPts val="4479"/>
              </a:lnSpc>
              <a:spcBef>
                <a:spcPct val="0"/>
              </a:spcBef>
            </a:pPr>
          </a:p>
          <a:p>
            <a:pPr algn="ctr">
              <a:lnSpc>
                <a:spcPts val="5319"/>
              </a:lnSpc>
              <a:spcBef>
                <a:spcPct val="0"/>
              </a:spcBef>
            </a:pPr>
          </a:p>
        </p:txBody>
      </p:sp>
      <p:sp>
        <p:nvSpPr>
          <p:cNvPr name="Freeform 9" id="9"/>
          <p:cNvSpPr/>
          <p:nvPr/>
        </p:nvSpPr>
        <p:spPr>
          <a:xfrm flipH="false" flipV="false" rot="0">
            <a:off x="1918873" y="4116635"/>
            <a:ext cx="536329" cy="536329"/>
          </a:xfrm>
          <a:custGeom>
            <a:avLst/>
            <a:gdLst/>
            <a:ahLst/>
            <a:cxnLst/>
            <a:rect r="r" b="b" t="t" l="l"/>
            <a:pathLst>
              <a:path h="536329" w="536329">
                <a:moveTo>
                  <a:pt x="0" y="0"/>
                </a:moveTo>
                <a:lnTo>
                  <a:pt x="536330" y="0"/>
                </a:lnTo>
                <a:lnTo>
                  <a:pt x="536330" y="536330"/>
                </a:lnTo>
                <a:lnTo>
                  <a:pt x="0" y="53633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1650708" y="4750029"/>
            <a:ext cx="536329" cy="536329"/>
          </a:xfrm>
          <a:custGeom>
            <a:avLst/>
            <a:gdLst/>
            <a:ahLst/>
            <a:cxnLst/>
            <a:rect r="r" b="b" t="t" l="l"/>
            <a:pathLst>
              <a:path h="536329" w="536329">
                <a:moveTo>
                  <a:pt x="0" y="0"/>
                </a:moveTo>
                <a:lnTo>
                  <a:pt x="536330" y="0"/>
                </a:lnTo>
                <a:lnTo>
                  <a:pt x="536330" y="536330"/>
                </a:lnTo>
                <a:lnTo>
                  <a:pt x="0" y="53633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3441821" y="5606427"/>
            <a:ext cx="708743" cy="941567"/>
          </a:xfrm>
          <a:custGeom>
            <a:avLst/>
            <a:gdLst/>
            <a:ahLst/>
            <a:cxnLst/>
            <a:rect r="r" b="b" t="t" l="l"/>
            <a:pathLst>
              <a:path h="941567" w="708743">
                <a:moveTo>
                  <a:pt x="0" y="0"/>
                </a:moveTo>
                <a:lnTo>
                  <a:pt x="708743" y="0"/>
                </a:lnTo>
                <a:lnTo>
                  <a:pt x="708743" y="941567"/>
                </a:lnTo>
                <a:lnTo>
                  <a:pt x="0" y="94156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2" id="12"/>
          <p:cNvSpPr/>
          <p:nvPr/>
        </p:nvSpPr>
        <p:spPr>
          <a:xfrm flipH="false" flipV="false" rot="0">
            <a:off x="3547963" y="6501901"/>
            <a:ext cx="496459" cy="438125"/>
          </a:xfrm>
          <a:custGeom>
            <a:avLst/>
            <a:gdLst/>
            <a:ahLst/>
            <a:cxnLst/>
            <a:rect r="r" b="b" t="t" l="l"/>
            <a:pathLst>
              <a:path h="438125" w="496459">
                <a:moveTo>
                  <a:pt x="0" y="0"/>
                </a:moveTo>
                <a:lnTo>
                  <a:pt x="496459" y="0"/>
                </a:lnTo>
                <a:lnTo>
                  <a:pt x="496459" y="438125"/>
                </a:lnTo>
                <a:lnTo>
                  <a:pt x="0" y="43812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3" id="13"/>
          <p:cNvSpPr/>
          <p:nvPr/>
        </p:nvSpPr>
        <p:spPr>
          <a:xfrm flipH="false" flipV="false" rot="0">
            <a:off x="14404987" y="6335580"/>
            <a:ext cx="559401" cy="573010"/>
          </a:xfrm>
          <a:custGeom>
            <a:avLst/>
            <a:gdLst/>
            <a:ahLst/>
            <a:cxnLst/>
            <a:rect r="r" b="b" t="t" l="l"/>
            <a:pathLst>
              <a:path h="573010" w="559401">
                <a:moveTo>
                  <a:pt x="0" y="0"/>
                </a:moveTo>
                <a:lnTo>
                  <a:pt x="559401" y="0"/>
                </a:lnTo>
                <a:lnTo>
                  <a:pt x="559401" y="573010"/>
                </a:lnTo>
                <a:lnTo>
                  <a:pt x="0" y="57301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4" id="14"/>
          <p:cNvSpPr/>
          <p:nvPr/>
        </p:nvSpPr>
        <p:spPr>
          <a:xfrm flipH="false" flipV="false" rot="0">
            <a:off x="5157012" y="5663778"/>
            <a:ext cx="624589" cy="494206"/>
          </a:xfrm>
          <a:custGeom>
            <a:avLst/>
            <a:gdLst/>
            <a:ahLst/>
            <a:cxnLst/>
            <a:rect r="r" b="b" t="t" l="l"/>
            <a:pathLst>
              <a:path h="494206" w="624589">
                <a:moveTo>
                  <a:pt x="0" y="0"/>
                </a:moveTo>
                <a:lnTo>
                  <a:pt x="624588" y="0"/>
                </a:lnTo>
                <a:lnTo>
                  <a:pt x="624588" y="494206"/>
                </a:lnTo>
                <a:lnTo>
                  <a:pt x="0" y="49420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5" id="15"/>
          <p:cNvSpPr/>
          <p:nvPr/>
        </p:nvSpPr>
        <p:spPr>
          <a:xfrm flipH="false" flipV="false" rot="0">
            <a:off x="5098187" y="6157984"/>
            <a:ext cx="742239" cy="704199"/>
          </a:xfrm>
          <a:custGeom>
            <a:avLst/>
            <a:gdLst/>
            <a:ahLst/>
            <a:cxnLst/>
            <a:rect r="r" b="b" t="t" l="l"/>
            <a:pathLst>
              <a:path h="704199" w="742239">
                <a:moveTo>
                  <a:pt x="0" y="0"/>
                </a:moveTo>
                <a:lnTo>
                  <a:pt x="742238" y="0"/>
                </a:lnTo>
                <a:lnTo>
                  <a:pt x="742238" y="704199"/>
                </a:lnTo>
                <a:lnTo>
                  <a:pt x="0" y="704199"/>
                </a:lnTo>
                <a:lnTo>
                  <a:pt x="0" y="0"/>
                </a:lnTo>
                <a:close/>
              </a:path>
            </a:pathLst>
          </a:custGeom>
          <a:blipFill>
            <a:blip r:embed="rId21"/>
            <a:stretch>
              <a:fillRect l="0" t="0" r="0" b="0"/>
            </a:stretch>
          </a:blipFill>
        </p:spPr>
      </p:sp>
      <p:sp>
        <p:nvSpPr>
          <p:cNvPr name="Freeform 16" id="16"/>
          <p:cNvSpPr/>
          <p:nvPr/>
        </p:nvSpPr>
        <p:spPr>
          <a:xfrm flipH="false" flipV="false" rot="0">
            <a:off x="11988187" y="6433494"/>
            <a:ext cx="660731" cy="512067"/>
          </a:xfrm>
          <a:custGeom>
            <a:avLst/>
            <a:gdLst/>
            <a:ahLst/>
            <a:cxnLst/>
            <a:rect r="r" b="b" t="t" l="l"/>
            <a:pathLst>
              <a:path h="512067" w="660731">
                <a:moveTo>
                  <a:pt x="0" y="0"/>
                </a:moveTo>
                <a:lnTo>
                  <a:pt x="660731" y="0"/>
                </a:lnTo>
                <a:lnTo>
                  <a:pt x="660731" y="512067"/>
                </a:lnTo>
                <a:lnTo>
                  <a:pt x="0" y="512067"/>
                </a:lnTo>
                <a:lnTo>
                  <a:pt x="0" y="0"/>
                </a:lnTo>
                <a:close/>
              </a:path>
            </a:pathLst>
          </a:custGeom>
          <a:blipFill>
            <a:blip r:embed="rId22"/>
            <a:stretch>
              <a:fillRect l="0" t="0" r="0" b="0"/>
            </a:stretch>
          </a:blipFill>
        </p:spPr>
      </p:sp>
      <p:sp>
        <p:nvSpPr>
          <p:cNvPr name="TextBox 17" id="17"/>
          <p:cNvSpPr txBox="true"/>
          <p:nvPr/>
        </p:nvSpPr>
        <p:spPr>
          <a:xfrm rot="0">
            <a:off x="5265782" y="780640"/>
            <a:ext cx="7817817" cy="1733442"/>
          </a:xfrm>
          <a:prstGeom prst="rect">
            <a:avLst/>
          </a:prstGeom>
        </p:spPr>
        <p:txBody>
          <a:bodyPr anchor="t" rtlCol="false" tIns="0" lIns="0" bIns="0" rIns="0">
            <a:spAutoFit/>
          </a:bodyPr>
          <a:lstStyle/>
          <a:p>
            <a:pPr algn="ctr">
              <a:lnSpc>
                <a:spcPts val="6840"/>
              </a:lnSpc>
            </a:pPr>
            <a:r>
              <a:rPr lang="en-US" b="true" sz="5700">
                <a:solidFill>
                  <a:srgbClr val="FF9045"/>
                </a:solidFill>
                <a:latin typeface="Glacial Indifference Bold"/>
                <a:ea typeface="Glacial Indifference Bold"/>
                <a:cs typeface="Glacial Indifference Bold"/>
                <a:sym typeface="Glacial Indifference Bold"/>
              </a:rPr>
              <a:t>The Road Ahead Where We’re Going</a:t>
            </a:r>
          </a:p>
        </p:txBody>
      </p:sp>
      <p:sp>
        <p:nvSpPr>
          <p:cNvPr name="TextBox 18" id="18"/>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19" id="19"/>
          <p:cNvSpPr txBox="true"/>
          <p:nvPr/>
        </p:nvSpPr>
        <p:spPr>
          <a:xfrm rot="0">
            <a:off x="7264075" y="5795091"/>
            <a:ext cx="3821230" cy="596901"/>
          </a:xfrm>
          <a:prstGeom prst="rect">
            <a:avLst/>
          </a:prstGeom>
        </p:spPr>
        <p:txBody>
          <a:bodyPr anchor="t" rtlCol="false" tIns="0" lIns="0" bIns="0" rIns="0">
            <a:spAutoFit/>
          </a:bodyPr>
          <a:lstStyle/>
          <a:p>
            <a:pPr algn="ctr">
              <a:lnSpc>
                <a:spcPts val="4899"/>
              </a:lnSpc>
              <a:spcBef>
                <a:spcPct val="0"/>
              </a:spcBef>
            </a:pPr>
            <a:r>
              <a:rPr lang="en-US" b="true" sz="3499">
                <a:solidFill>
                  <a:srgbClr val="307ECC"/>
                </a:solidFill>
                <a:latin typeface="Glacial Indifference Bold"/>
                <a:ea typeface="Glacial Indifference Bold"/>
                <a:cs typeface="Glacial Indifference Bold"/>
                <a:sym typeface="Glacial Indifference Bold"/>
              </a:rPr>
              <a:t>PILOT PROGRAMS:</a:t>
            </a:r>
          </a:p>
        </p:txBody>
      </p:sp>
      <p:sp>
        <p:nvSpPr>
          <p:cNvPr name="TextBox 20" id="20"/>
          <p:cNvSpPr txBox="true"/>
          <p:nvPr/>
        </p:nvSpPr>
        <p:spPr>
          <a:xfrm rot="0">
            <a:off x="1260060" y="6983661"/>
            <a:ext cx="6787455" cy="497841"/>
          </a:xfrm>
          <a:prstGeom prst="rect">
            <a:avLst/>
          </a:prstGeom>
        </p:spPr>
        <p:txBody>
          <a:bodyPr anchor="t" rtlCol="false" tIns="0" lIns="0" bIns="0" rIns="0">
            <a:spAutoFit/>
          </a:bodyPr>
          <a:lstStyle/>
          <a:p>
            <a:pPr algn="ctr">
              <a:lnSpc>
                <a:spcPts val="4059"/>
              </a:lnSpc>
              <a:spcBef>
                <a:spcPct val="0"/>
              </a:spcBef>
            </a:pPr>
            <a:r>
              <a:rPr lang="en-US" b="true" sz="2899">
                <a:solidFill>
                  <a:srgbClr val="717675"/>
                </a:solidFill>
                <a:latin typeface="Glacial Indifference Bold"/>
                <a:ea typeface="Glacial Indifference Bold"/>
                <a:cs typeface="Glacial Indifference Bold"/>
                <a:sym typeface="Glacial Indifference Bold"/>
              </a:rPr>
              <a:t>MAUI </a:t>
            </a:r>
            <a:r>
              <a:rPr lang="en-US" b="true" sz="2899">
                <a:solidFill>
                  <a:srgbClr val="717675"/>
                </a:solidFill>
                <a:latin typeface="Glacial Indifference Bold"/>
                <a:ea typeface="Glacial Indifference Bold"/>
                <a:cs typeface="Glacial Indifference Bold"/>
                <a:sym typeface="Glacial Indifference Bold"/>
              </a:rPr>
              <a:t>COMMUNITY FRIDGE COLLECTIVE</a:t>
            </a:r>
          </a:p>
        </p:txBody>
      </p:sp>
      <p:sp>
        <p:nvSpPr>
          <p:cNvPr name="TextBox 21" id="21"/>
          <p:cNvSpPr txBox="true"/>
          <p:nvPr/>
        </p:nvSpPr>
        <p:spPr>
          <a:xfrm rot="0">
            <a:off x="10282751" y="7077347"/>
            <a:ext cx="6559768" cy="1012191"/>
          </a:xfrm>
          <a:prstGeom prst="rect">
            <a:avLst/>
          </a:prstGeom>
        </p:spPr>
        <p:txBody>
          <a:bodyPr anchor="t" rtlCol="false" tIns="0" lIns="0" bIns="0" rIns="0">
            <a:spAutoFit/>
          </a:bodyPr>
          <a:lstStyle/>
          <a:p>
            <a:pPr algn="ctr">
              <a:lnSpc>
                <a:spcPts val="4059"/>
              </a:lnSpc>
              <a:spcBef>
                <a:spcPct val="0"/>
              </a:spcBef>
            </a:pPr>
            <a:r>
              <a:rPr lang="en-US" b="true" sz="2899">
                <a:solidFill>
                  <a:srgbClr val="717675"/>
                </a:solidFill>
                <a:latin typeface="Glacial Indifference Bold"/>
                <a:ea typeface="Glacial Indifference Bold"/>
                <a:cs typeface="Glacial Indifference Bold"/>
                <a:sym typeface="Glacial Indifference Bold"/>
              </a:rPr>
              <a:t>MAUI CENTRAL KITCHEN</a:t>
            </a:r>
          </a:p>
          <a:p>
            <a:pPr algn="ctr">
              <a:lnSpc>
                <a:spcPts val="4059"/>
              </a:lnSpc>
              <a:spcBef>
                <a:spcPct val="0"/>
              </a:spcBef>
            </a:pPr>
          </a:p>
        </p:txBody>
      </p:sp>
      <p:sp>
        <p:nvSpPr>
          <p:cNvPr name="TextBox 22" id="22"/>
          <p:cNvSpPr txBox="true"/>
          <p:nvPr/>
        </p:nvSpPr>
        <p:spPr>
          <a:xfrm rot="0">
            <a:off x="9336917" y="7782062"/>
            <a:ext cx="7922383" cy="1736725"/>
          </a:xfrm>
          <a:prstGeom prst="rect">
            <a:avLst/>
          </a:prstGeom>
        </p:spPr>
        <p:txBody>
          <a:bodyPr anchor="t" rtlCol="false" tIns="0" lIns="0" bIns="0" rIns="0">
            <a:spAutoFit/>
          </a:bodyPr>
          <a:lstStyle/>
          <a:p>
            <a:pPr algn="ctr">
              <a:lnSpc>
                <a:spcPts val="3499"/>
              </a:lnSpc>
              <a:spcBef>
                <a:spcPct val="0"/>
              </a:spcBef>
            </a:pPr>
            <a:r>
              <a:rPr lang="en-US" b="true" sz="2499">
                <a:solidFill>
                  <a:srgbClr val="000000"/>
                </a:solidFill>
                <a:latin typeface="Canva Sans Bold"/>
                <a:ea typeface="Canva Sans Bold"/>
                <a:cs typeface="Canva Sans Bold"/>
                <a:sym typeface="Canva Sans Bold"/>
              </a:rPr>
              <a:t>INCREASE MEAL CAPACITY, PUT VOLUNTEERS TO WORK, OPEN THE KITCHEN TO PARTNER ORGANIZATIONS, AND CREATE DONATION-BASED PRODUCTS TO SUSTAIN OUR PROGRAMS</a:t>
            </a:r>
          </a:p>
        </p:txBody>
      </p:sp>
      <p:sp>
        <p:nvSpPr>
          <p:cNvPr name="TextBox 23" id="23"/>
          <p:cNvSpPr txBox="true"/>
          <p:nvPr/>
        </p:nvSpPr>
        <p:spPr>
          <a:xfrm rot="0">
            <a:off x="1516478" y="7343912"/>
            <a:ext cx="6274620" cy="2613025"/>
          </a:xfrm>
          <a:prstGeom prst="rect">
            <a:avLst/>
          </a:prstGeom>
        </p:spPr>
        <p:txBody>
          <a:bodyPr anchor="t" rtlCol="false" tIns="0" lIns="0" bIns="0" rIns="0">
            <a:spAutoFit/>
          </a:bodyPr>
          <a:lstStyle/>
          <a:p>
            <a:pPr algn="ctr">
              <a:lnSpc>
                <a:spcPts val="3499"/>
              </a:lnSpc>
            </a:pPr>
          </a:p>
          <a:p>
            <a:pPr algn="ctr">
              <a:lnSpc>
                <a:spcPts val="3499"/>
              </a:lnSpc>
            </a:pPr>
            <a:r>
              <a:rPr lang="en-US" sz="2499" b="true">
                <a:solidFill>
                  <a:srgbClr val="000000"/>
                </a:solidFill>
                <a:latin typeface="Open Sans Bold"/>
                <a:ea typeface="Open Sans Bold"/>
                <a:cs typeface="Open Sans Bold"/>
                <a:sym typeface="Open Sans Bold"/>
              </a:rPr>
              <a:t>Reach more families caught in the fallout WHILE UPLIFTING THE COMMUNITY SUFFERING FROM THE ECONOMIC DECLINE</a:t>
            </a:r>
          </a:p>
          <a:p>
            <a:pPr algn="ctr">
              <a:lnSpc>
                <a:spcPts val="3499"/>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40462" y="838356"/>
            <a:ext cx="7383849" cy="738384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72C"/>
            </a:solidFill>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sp>
        <p:nvSpPr>
          <p:cNvPr name="Freeform 6" id="6"/>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4"/>
            <a:stretch>
              <a:fillRect l="0" t="0" r="0" b="0"/>
            </a:stretch>
          </a:blipFill>
        </p:spPr>
      </p:sp>
      <p:sp>
        <p:nvSpPr>
          <p:cNvPr name="Freeform 7" id="7"/>
          <p:cNvSpPr/>
          <p:nvPr/>
        </p:nvSpPr>
        <p:spPr>
          <a:xfrm flipH="false" flipV="false" rot="0">
            <a:off x="938573" y="1025000"/>
            <a:ext cx="7010561" cy="7010561"/>
          </a:xfrm>
          <a:custGeom>
            <a:avLst/>
            <a:gdLst/>
            <a:ahLst/>
            <a:cxnLst/>
            <a:rect r="r" b="b" t="t" l="l"/>
            <a:pathLst>
              <a:path h="7010561" w="7010561">
                <a:moveTo>
                  <a:pt x="0" y="0"/>
                </a:moveTo>
                <a:lnTo>
                  <a:pt x="7010561" y="0"/>
                </a:lnTo>
                <a:lnTo>
                  <a:pt x="7010561" y="7010561"/>
                </a:lnTo>
                <a:lnTo>
                  <a:pt x="0" y="7010561"/>
                </a:lnTo>
                <a:lnTo>
                  <a:pt x="0" y="0"/>
                </a:lnTo>
                <a:close/>
              </a:path>
            </a:pathLst>
          </a:custGeom>
          <a:blipFill>
            <a:blip r:embed="rId5"/>
            <a:stretch>
              <a:fillRect l="0" t="0" r="0" b="0"/>
            </a:stretch>
          </a:blipFill>
        </p:spPr>
      </p:sp>
      <p:grpSp>
        <p:nvGrpSpPr>
          <p:cNvPr name="Group 8" id="8"/>
          <p:cNvGrpSpPr/>
          <p:nvPr/>
        </p:nvGrpSpPr>
        <p:grpSpPr>
          <a:xfrm rot="0">
            <a:off x="740462" y="7025447"/>
            <a:ext cx="2457930" cy="245793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7ECC"/>
            </a:solidFill>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sp>
        <p:nvSpPr>
          <p:cNvPr name="Freeform 11" id="11"/>
          <p:cNvSpPr/>
          <p:nvPr/>
        </p:nvSpPr>
        <p:spPr>
          <a:xfrm flipH="false" flipV="false" rot="0">
            <a:off x="855634" y="7136094"/>
            <a:ext cx="2227585" cy="2236635"/>
          </a:xfrm>
          <a:custGeom>
            <a:avLst/>
            <a:gdLst/>
            <a:ahLst/>
            <a:cxnLst/>
            <a:rect r="r" b="b" t="t" l="l"/>
            <a:pathLst>
              <a:path h="2236635" w="2227585">
                <a:moveTo>
                  <a:pt x="0" y="0"/>
                </a:moveTo>
                <a:lnTo>
                  <a:pt x="2227585" y="0"/>
                </a:lnTo>
                <a:lnTo>
                  <a:pt x="2227585" y="2236635"/>
                </a:lnTo>
                <a:lnTo>
                  <a:pt x="0" y="2236635"/>
                </a:lnTo>
                <a:lnTo>
                  <a:pt x="0" y="0"/>
                </a:lnTo>
                <a:close/>
              </a:path>
            </a:pathLst>
          </a:custGeom>
          <a:blipFill>
            <a:blip r:embed="rId6"/>
            <a:stretch>
              <a:fillRect l="-203" t="0" r="-203" b="0"/>
            </a:stretch>
          </a:blipFill>
        </p:spPr>
      </p:sp>
      <p:grpSp>
        <p:nvGrpSpPr>
          <p:cNvPr name="Group 12" id="12"/>
          <p:cNvGrpSpPr>
            <a:grpSpLocks noChangeAspect="true"/>
          </p:cNvGrpSpPr>
          <p:nvPr/>
        </p:nvGrpSpPr>
        <p:grpSpPr>
          <a:xfrm rot="0">
            <a:off x="5990251" y="5403463"/>
            <a:ext cx="3917766" cy="3902462"/>
            <a:chOff x="0" y="0"/>
            <a:chExt cx="6502400" cy="6477000"/>
          </a:xfrm>
        </p:grpSpPr>
        <p:sp>
          <p:nvSpPr>
            <p:cNvPr name="Freeform 13" id="13"/>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223" t="0" r="223" b="0"/>
              </a:stretch>
            </a:blipFill>
          </p:spPr>
        </p:sp>
        <p:sp>
          <p:nvSpPr>
            <p:cNvPr name="Freeform 14" id="14"/>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79B224"/>
            </a:solidFill>
          </p:spPr>
        </p:sp>
      </p:grpSp>
      <p:sp>
        <p:nvSpPr>
          <p:cNvPr name="Freeform 15" id="15"/>
          <p:cNvSpPr/>
          <p:nvPr/>
        </p:nvSpPr>
        <p:spPr>
          <a:xfrm flipH="false" flipV="false" rot="0">
            <a:off x="13479081" y="8996474"/>
            <a:ext cx="894684" cy="973805"/>
          </a:xfrm>
          <a:custGeom>
            <a:avLst/>
            <a:gdLst/>
            <a:ahLst/>
            <a:cxnLst/>
            <a:rect r="r" b="b" t="t" l="l"/>
            <a:pathLst>
              <a:path h="973805" w="894684">
                <a:moveTo>
                  <a:pt x="0" y="0"/>
                </a:moveTo>
                <a:lnTo>
                  <a:pt x="894683" y="0"/>
                </a:lnTo>
                <a:lnTo>
                  <a:pt x="894683" y="973805"/>
                </a:lnTo>
                <a:lnTo>
                  <a:pt x="0" y="973805"/>
                </a:lnTo>
                <a:lnTo>
                  <a:pt x="0" y="0"/>
                </a:lnTo>
                <a:close/>
              </a:path>
            </a:pathLst>
          </a:custGeom>
          <a:blipFill>
            <a:blip r:embed="rId8"/>
            <a:stretch>
              <a:fillRect l="0" t="0" r="0" b="0"/>
            </a:stretch>
          </a:blipFill>
        </p:spPr>
      </p:sp>
      <p:sp>
        <p:nvSpPr>
          <p:cNvPr name="TextBox 16" id="16"/>
          <p:cNvSpPr txBox="true"/>
          <p:nvPr/>
        </p:nvSpPr>
        <p:spPr>
          <a:xfrm rot="0">
            <a:off x="10685190" y="1438329"/>
            <a:ext cx="6482466" cy="1057275"/>
          </a:xfrm>
          <a:prstGeom prst="rect">
            <a:avLst/>
          </a:prstGeom>
        </p:spPr>
        <p:txBody>
          <a:bodyPr anchor="t" rtlCol="false" tIns="0" lIns="0" bIns="0" rIns="0">
            <a:spAutoFit/>
          </a:bodyPr>
          <a:lstStyle/>
          <a:p>
            <a:pPr algn="ctr">
              <a:lnSpc>
                <a:spcPts val="8399"/>
              </a:lnSpc>
            </a:pPr>
            <a:r>
              <a:rPr lang="en-US" b="true" sz="6999">
                <a:solidFill>
                  <a:srgbClr val="307ECC"/>
                </a:solidFill>
                <a:latin typeface="Glacial Indifference Bold"/>
                <a:ea typeface="Glacial Indifference Bold"/>
                <a:cs typeface="Glacial Indifference Bold"/>
                <a:sym typeface="Glacial Indifference Bold"/>
              </a:rPr>
              <a:t>Our Mission</a:t>
            </a:r>
          </a:p>
        </p:txBody>
      </p:sp>
      <p:sp>
        <p:nvSpPr>
          <p:cNvPr name="TextBox 17" id="17"/>
          <p:cNvSpPr txBox="true"/>
          <p:nvPr/>
        </p:nvSpPr>
        <p:spPr>
          <a:xfrm rot="0">
            <a:off x="10576391" y="2637713"/>
            <a:ext cx="6682909" cy="6159501"/>
          </a:xfrm>
          <a:prstGeom prst="rect">
            <a:avLst/>
          </a:prstGeom>
        </p:spPr>
        <p:txBody>
          <a:bodyPr anchor="t" rtlCol="false" tIns="0" lIns="0" bIns="0" rIns="0">
            <a:spAutoFit/>
          </a:bodyPr>
          <a:lstStyle/>
          <a:p>
            <a:pPr algn="ctr">
              <a:lnSpc>
                <a:spcPts val="4899"/>
              </a:lnSpc>
            </a:pPr>
            <a:r>
              <a:rPr lang="en-US" sz="3499">
                <a:solidFill>
                  <a:srgbClr val="000000"/>
                </a:solidFill>
                <a:latin typeface="Open Sans Light"/>
                <a:ea typeface="Open Sans Light"/>
                <a:cs typeface="Open Sans Light"/>
                <a:sym typeface="Open Sans Light"/>
              </a:rPr>
              <a:t>We are dedicated to addressing basic human needs; </a:t>
            </a:r>
          </a:p>
          <a:p>
            <a:pPr algn="ctr">
              <a:lnSpc>
                <a:spcPts val="4899"/>
              </a:lnSpc>
            </a:pPr>
            <a:r>
              <a:rPr lang="en-US" sz="3499" b="true">
                <a:solidFill>
                  <a:srgbClr val="000000"/>
                </a:solidFill>
                <a:latin typeface="Open Sans Bold"/>
                <a:ea typeface="Open Sans Bold"/>
                <a:cs typeface="Open Sans Bold"/>
                <a:sym typeface="Open Sans Bold"/>
              </a:rPr>
              <a:t>food, water, and shelter</a:t>
            </a:r>
          </a:p>
          <a:p>
            <a:pPr algn="ctr">
              <a:lnSpc>
                <a:spcPts val="4899"/>
              </a:lnSpc>
            </a:pPr>
            <a:r>
              <a:rPr lang="en-US" sz="3499">
                <a:solidFill>
                  <a:srgbClr val="000000"/>
                </a:solidFill>
                <a:latin typeface="Open Sans Light"/>
                <a:ea typeface="Open Sans Light"/>
                <a:cs typeface="Open Sans Light"/>
                <a:sym typeface="Open Sans Light"/>
              </a:rPr>
              <a:t>for those facing hardship and food insecurity. Through self-organization and community stewardship, we envision a thriving Maui where we support one another, rooted in the spirit of Aloha ʻĀina.</a:t>
            </a:r>
          </a:p>
        </p:txBody>
      </p:sp>
      <p:sp>
        <p:nvSpPr>
          <p:cNvPr name="TextBox 18" id="18"/>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4"/>
            <a:stretch>
              <a:fillRect l="0" t="0" r="0" b="0"/>
            </a:stretch>
          </a:blipFill>
        </p:spPr>
      </p:sp>
      <p:sp>
        <p:nvSpPr>
          <p:cNvPr name="Freeform 4" id="4"/>
          <p:cNvSpPr/>
          <p:nvPr/>
        </p:nvSpPr>
        <p:spPr>
          <a:xfrm flipH="false" flipV="false" rot="0">
            <a:off x="1452505" y="2117304"/>
            <a:ext cx="15382990" cy="6460856"/>
          </a:xfrm>
          <a:custGeom>
            <a:avLst/>
            <a:gdLst/>
            <a:ahLst/>
            <a:cxnLst/>
            <a:rect r="r" b="b" t="t" l="l"/>
            <a:pathLst>
              <a:path h="6460856" w="15382990">
                <a:moveTo>
                  <a:pt x="0" y="0"/>
                </a:moveTo>
                <a:lnTo>
                  <a:pt x="15382990" y="0"/>
                </a:lnTo>
                <a:lnTo>
                  <a:pt x="15382990" y="6460856"/>
                </a:lnTo>
                <a:lnTo>
                  <a:pt x="0" y="646085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6431833" y="753235"/>
            <a:ext cx="571720" cy="550931"/>
          </a:xfrm>
          <a:custGeom>
            <a:avLst/>
            <a:gdLst/>
            <a:ahLst/>
            <a:cxnLst/>
            <a:rect r="r" b="b" t="t" l="l"/>
            <a:pathLst>
              <a:path h="550931" w="571720">
                <a:moveTo>
                  <a:pt x="0" y="0"/>
                </a:moveTo>
                <a:lnTo>
                  <a:pt x="571721" y="0"/>
                </a:lnTo>
                <a:lnTo>
                  <a:pt x="571721" y="550930"/>
                </a:lnTo>
                <a:lnTo>
                  <a:pt x="0" y="5509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623456" y="4146617"/>
            <a:ext cx="422560" cy="785161"/>
          </a:xfrm>
          <a:custGeom>
            <a:avLst/>
            <a:gdLst/>
            <a:ahLst/>
            <a:cxnLst/>
            <a:rect r="r" b="b" t="t" l="l"/>
            <a:pathLst>
              <a:path h="785161" w="422560">
                <a:moveTo>
                  <a:pt x="0" y="0"/>
                </a:moveTo>
                <a:lnTo>
                  <a:pt x="422560" y="0"/>
                </a:lnTo>
                <a:lnTo>
                  <a:pt x="422560" y="785161"/>
                </a:lnTo>
                <a:lnTo>
                  <a:pt x="0" y="78516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5075100" y="4108283"/>
            <a:ext cx="941535" cy="785004"/>
          </a:xfrm>
          <a:custGeom>
            <a:avLst/>
            <a:gdLst/>
            <a:ahLst/>
            <a:cxnLst/>
            <a:rect r="r" b="b" t="t" l="l"/>
            <a:pathLst>
              <a:path h="785004" w="941535">
                <a:moveTo>
                  <a:pt x="0" y="0"/>
                </a:moveTo>
                <a:lnTo>
                  <a:pt x="941535" y="0"/>
                </a:lnTo>
                <a:lnTo>
                  <a:pt x="941535" y="785005"/>
                </a:lnTo>
                <a:lnTo>
                  <a:pt x="0" y="78500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7473288" y="6867194"/>
            <a:ext cx="547878" cy="887252"/>
          </a:xfrm>
          <a:custGeom>
            <a:avLst/>
            <a:gdLst/>
            <a:ahLst/>
            <a:cxnLst/>
            <a:rect r="r" b="b" t="t" l="l"/>
            <a:pathLst>
              <a:path h="887252" w="547878">
                <a:moveTo>
                  <a:pt x="0" y="0"/>
                </a:moveTo>
                <a:lnTo>
                  <a:pt x="547878" y="0"/>
                </a:lnTo>
                <a:lnTo>
                  <a:pt x="547878" y="887252"/>
                </a:lnTo>
                <a:lnTo>
                  <a:pt x="0" y="88725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7264793" y="4183192"/>
            <a:ext cx="964868" cy="785161"/>
          </a:xfrm>
          <a:custGeom>
            <a:avLst/>
            <a:gdLst/>
            <a:ahLst/>
            <a:cxnLst/>
            <a:rect r="r" b="b" t="t" l="l"/>
            <a:pathLst>
              <a:path h="785161" w="964868">
                <a:moveTo>
                  <a:pt x="0" y="0"/>
                </a:moveTo>
                <a:lnTo>
                  <a:pt x="964868" y="0"/>
                </a:lnTo>
                <a:lnTo>
                  <a:pt x="964868" y="785161"/>
                </a:lnTo>
                <a:lnTo>
                  <a:pt x="0" y="78516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0">
            <a:off x="8164120" y="6814782"/>
            <a:ext cx="599377" cy="1001998"/>
          </a:xfrm>
          <a:custGeom>
            <a:avLst/>
            <a:gdLst/>
            <a:ahLst/>
            <a:cxnLst/>
            <a:rect r="r" b="b" t="t" l="l"/>
            <a:pathLst>
              <a:path h="1001998" w="599377">
                <a:moveTo>
                  <a:pt x="0" y="0"/>
                </a:moveTo>
                <a:lnTo>
                  <a:pt x="599377" y="0"/>
                </a:lnTo>
                <a:lnTo>
                  <a:pt x="599377" y="1001998"/>
                </a:lnTo>
                <a:lnTo>
                  <a:pt x="0" y="100199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1" id="11"/>
          <p:cNvSpPr/>
          <p:nvPr/>
        </p:nvSpPr>
        <p:spPr>
          <a:xfrm flipH="false" flipV="false" rot="0">
            <a:off x="8906372" y="6814782"/>
            <a:ext cx="747024" cy="941133"/>
          </a:xfrm>
          <a:custGeom>
            <a:avLst/>
            <a:gdLst/>
            <a:ahLst/>
            <a:cxnLst/>
            <a:rect r="r" b="b" t="t" l="l"/>
            <a:pathLst>
              <a:path h="941133" w="747024">
                <a:moveTo>
                  <a:pt x="0" y="0"/>
                </a:moveTo>
                <a:lnTo>
                  <a:pt x="747024" y="0"/>
                </a:lnTo>
                <a:lnTo>
                  <a:pt x="747024" y="941133"/>
                </a:lnTo>
                <a:lnTo>
                  <a:pt x="0" y="941133"/>
                </a:lnTo>
                <a:lnTo>
                  <a:pt x="0" y="0"/>
                </a:lnTo>
                <a:close/>
              </a:path>
            </a:pathLst>
          </a:custGeom>
          <a:blipFill>
            <a:blip r:embed="rId19"/>
            <a:stretch>
              <a:fillRect l="0" t="0" r="0" b="0"/>
            </a:stretch>
          </a:blipFill>
        </p:spPr>
      </p:sp>
      <p:sp>
        <p:nvSpPr>
          <p:cNvPr name="Freeform 12" id="12"/>
          <p:cNvSpPr/>
          <p:nvPr/>
        </p:nvSpPr>
        <p:spPr>
          <a:xfrm flipH="false" flipV="false" rot="0">
            <a:off x="10883497" y="3935456"/>
            <a:ext cx="996575" cy="919341"/>
          </a:xfrm>
          <a:custGeom>
            <a:avLst/>
            <a:gdLst/>
            <a:ahLst/>
            <a:cxnLst/>
            <a:rect r="r" b="b" t="t" l="l"/>
            <a:pathLst>
              <a:path h="919341" w="996575">
                <a:moveTo>
                  <a:pt x="0" y="0"/>
                </a:moveTo>
                <a:lnTo>
                  <a:pt x="996575" y="0"/>
                </a:lnTo>
                <a:lnTo>
                  <a:pt x="996575" y="919341"/>
                </a:lnTo>
                <a:lnTo>
                  <a:pt x="0" y="919341"/>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3" id="13"/>
          <p:cNvSpPr/>
          <p:nvPr/>
        </p:nvSpPr>
        <p:spPr>
          <a:xfrm flipH="false" flipV="false" rot="0">
            <a:off x="15332901" y="4146617"/>
            <a:ext cx="641930" cy="708337"/>
          </a:xfrm>
          <a:custGeom>
            <a:avLst/>
            <a:gdLst/>
            <a:ahLst/>
            <a:cxnLst/>
            <a:rect r="r" b="b" t="t" l="l"/>
            <a:pathLst>
              <a:path h="708337" w="641930">
                <a:moveTo>
                  <a:pt x="0" y="0"/>
                </a:moveTo>
                <a:lnTo>
                  <a:pt x="641930" y="0"/>
                </a:lnTo>
                <a:lnTo>
                  <a:pt x="641930" y="708337"/>
                </a:lnTo>
                <a:lnTo>
                  <a:pt x="0" y="708337"/>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4" id="14"/>
          <p:cNvSpPr/>
          <p:nvPr/>
        </p:nvSpPr>
        <p:spPr>
          <a:xfrm flipH="false" flipV="false" rot="0">
            <a:off x="853831" y="7684626"/>
            <a:ext cx="3435534" cy="934785"/>
          </a:xfrm>
          <a:custGeom>
            <a:avLst/>
            <a:gdLst/>
            <a:ahLst/>
            <a:cxnLst/>
            <a:rect r="r" b="b" t="t" l="l"/>
            <a:pathLst>
              <a:path h="934785" w="3435534">
                <a:moveTo>
                  <a:pt x="0" y="0"/>
                </a:moveTo>
                <a:lnTo>
                  <a:pt x="3435534" y="0"/>
                </a:lnTo>
                <a:lnTo>
                  <a:pt x="3435534" y="934785"/>
                </a:lnTo>
                <a:lnTo>
                  <a:pt x="0" y="934785"/>
                </a:lnTo>
                <a:lnTo>
                  <a:pt x="0" y="0"/>
                </a:lnTo>
                <a:close/>
              </a:path>
            </a:pathLst>
          </a:custGeom>
          <a:blipFill>
            <a:blip r:embed="rId24"/>
            <a:stretch>
              <a:fillRect l="0" t="0" r="0" b="0"/>
            </a:stretch>
          </a:blipFill>
        </p:spPr>
      </p:sp>
      <p:sp>
        <p:nvSpPr>
          <p:cNvPr name="Freeform 15" id="15"/>
          <p:cNvSpPr/>
          <p:nvPr/>
        </p:nvSpPr>
        <p:spPr>
          <a:xfrm flipH="false" flipV="false" rot="0">
            <a:off x="13510960" y="7187362"/>
            <a:ext cx="1390798" cy="1390798"/>
          </a:xfrm>
          <a:custGeom>
            <a:avLst/>
            <a:gdLst/>
            <a:ahLst/>
            <a:cxnLst/>
            <a:rect r="r" b="b" t="t" l="l"/>
            <a:pathLst>
              <a:path h="1390798" w="1390798">
                <a:moveTo>
                  <a:pt x="0" y="0"/>
                </a:moveTo>
                <a:lnTo>
                  <a:pt x="1390798" y="0"/>
                </a:lnTo>
                <a:lnTo>
                  <a:pt x="1390798" y="1390798"/>
                </a:lnTo>
                <a:lnTo>
                  <a:pt x="0" y="1390798"/>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TextBox 16" id="16"/>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17" id="17"/>
          <p:cNvSpPr txBox="true"/>
          <p:nvPr/>
        </p:nvSpPr>
        <p:spPr>
          <a:xfrm rot="0">
            <a:off x="2327291" y="2524788"/>
            <a:ext cx="699567" cy="798831"/>
          </a:xfrm>
          <a:prstGeom prst="rect">
            <a:avLst/>
          </a:prstGeom>
        </p:spPr>
        <p:txBody>
          <a:bodyPr anchor="t" rtlCol="false" tIns="0" lIns="0" bIns="0" rIns="0">
            <a:spAutoFit/>
          </a:bodyPr>
          <a:lstStyle/>
          <a:p>
            <a:pPr algn="ctr">
              <a:lnSpc>
                <a:spcPts val="3219"/>
              </a:lnSpc>
            </a:pPr>
            <a:r>
              <a:rPr lang="en-US" sz="2299">
                <a:solidFill>
                  <a:srgbClr val="000000"/>
                </a:solidFill>
                <a:latin typeface="Glacial Indifference"/>
                <a:ea typeface="Glacial Indifference"/>
                <a:cs typeface="Glacial Indifference"/>
                <a:sym typeface="Glacial Indifference"/>
              </a:rPr>
              <a:t>Dec </a:t>
            </a:r>
          </a:p>
          <a:p>
            <a:pPr algn="ctr" marL="0" indent="0" lvl="0">
              <a:lnSpc>
                <a:spcPts val="3219"/>
              </a:lnSpc>
              <a:spcBef>
                <a:spcPct val="0"/>
              </a:spcBef>
            </a:pPr>
            <a:r>
              <a:rPr lang="en-US" sz="2299">
                <a:solidFill>
                  <a:srgbClr val="000000"/>
                </a:solidFill>
                <a:latin typeface="Glacial Indifference"/>
                <a:ea typeface="Glacial Indifference"/>
                <a:cs typeface="Glacial Indifference"/>
                <a:sym typeface="Glacial Indifference"/>
              </a:rPr>
              <a:t>2024</a:t>
            </a:r>
          </a:p>
        </p:txBody>
      </p:sp>
      <p:sp>
        <p:nvSpPr>
          <p:cNvPr name="TextBox 18" id="18"/>
          <p:cNvSpPr txBox="true"/>
          <p:nvPr/>
        </p:nvSpPr>
        <p:spPr>
          <a:xfrm rot="0">
            <a:off x="658377" y="5874723"/>
            <a:ext cx="4037396" cy="1535480"/>
          </a:xfrm>
          <a:prstGeom prst="rect">
            <a:avLst/>
          </a:prstGeom>
        </p:spPr>
        <p:txBody>
          <a:bodyPr anchor="t" rtlCol="false" tIns="0" lIns="0" bIns="0" rIns="0">
            <a:spAutoFit/>
          </a:bodyPr>
          <a:lstStyle/>
          <a:p>
            <a:pPr algn="ctr">
              <a:lnSpc>
                <a:spcPts val="3007"/>
              </a:lnSpc>
            </a:pPr>
            <a:r>
              <a:rPr lang="en-US" sz="2148">
                <a:solidFill>
                  <a:srgbClr val="000000"/>
                </a:solidFill>
                <a:latin typeface="Canva Sans"/>
                <a:ea typeface="Canva Sans"/>
                <a:cs typeface="Canva Sans"/>
                <a:sym typeface="Canva Sans"/>
              </a:rPr>
              <a:t>Maui Community Fridge Collective</a:t>
            </a:r>
          </a:p>
          <a:p>
            <a:pPr algn="ctr">
              <a:lnSpc>
                <a:spcPts val="2027"/>
              </a:lnSpc>
            </a:pPr>
            <a:r>
              <a:rPr lang="en-US" sz="1448">
                <a:solidFill>
                  <a:srgbClr val="000000"/>
                </a:solidFill>
                <a:latin typeface="Canva Sans"/>
                <a:ea typeface="Canva Sans"/>
                <a:cs typeface="Canva Sans"/>
                <a:sym typeface="Canva Sans"/>
              </a:rPr>
              <a:t>Pilot program to address the ALICE community and lift spirits</a:t>
            </a:r>
          </a:p>
          <a:p>
            <a:pPr algn="ctr" marL="0" indent="0" lvl="0">
              <a:lnSpc>
                <a:spcPts val="2027"/>
              </a:lnSpc>
              <a:spcBef>
                <a:spcPct val="0"/>
              </a:spcBef>
            </a:pPr>
            <a:r>
              <a:rPr lang="en-US" sz="1448">
                <a:solidFill>
                  <a:srgbClr val="000000"/>
                </a:solidFill>
                <a:latin typeface="Canva Sans"/>
                <a:ea typeface="Canva Sans"/>
                <a:cs typeface="Canva Sans"/>
                <a:sym typeface="Canva Sans"/>
              </a:rPr>
              <a:t> </a:t>
            </a:r>
          </a:p>
        </p:txBody>
      </p:sp>
      <p:sp>
        <p:nvSpPr>
          <p:cNvPr name="TextBox 19" id="19"/>
          <p:cNvSpPr txBox="true"/>
          <p:nvPr/>
        </p:nvSpPr>
        <p:spPr>
          <a:xfrm rot="0">
            <a:off x="5318065" y="7397003"/>
            <a:ext cx="505197" cy="755016"/>
          </a:xfrm>
          <a:prstGeom prst="rect">
            <a:avLst/>
          </a:prstGeom>
        </p:spPr>
        <p:txBody>
          <a:bodyPr anchor="t" rtlCol="false" tIns="0" lIns="0" bIns="0" rIns="0">
            <a:spAutoFit/>
          </a:bodyPr>
          <a:lstStyle/>
          <a:p>
            <a:pPr algn="ctr">
              <a:lnSpc>
                <a:spcPts val="3639"/>
              </a:lnSpc>
            </a:pPr>
            <a:r>
              <a:rPr lang="en-US" sz="2599">
                <a:solidFill>
                  <a:srgbClr val="000000"/>
                </a:solidFill>
                <a:latin typeface="Glacial Indifference"/>
                <a:ea typeface="Glacial Indifference"/>
                <a:cs typeface="Glacial Indifference"/>
                <a:sym typeface="Glacial Indifference"/>
              </a:rPr>
              <a:t>Jan</a:t>
            </a:r>
          </a:p>
          <a:p>
            <a:pPr algn="ctr" marL="0" indent="0" lvl="0">
              <a:lnSpc>
                <a:spcPts val="2379"/>
              </a:lnSpc>
              <a:spcBef>
                <a:spcPct val="0"/>
              </a:spcBef>
            </a:pPr>
            <a:r>
              <a:rPr lang="en-US" sz="1699">
                <a:solidFill>
                  <a:srgbClr val="000000"/>
                </a:solidFill>
                <a:latin typeface="Glacial Indifference"/>
                <a:ea typeface="Glacial Indifference"/>
                <a:cs typeface="Glacial Indifference"/>
                <a:sym typeface="Glacial Indifference"/>
              </a:rPr>
              <a:t>2025</a:t>
            </a:r>
          </a:p>
        </p:txBody>
      </p:sp>
      <p:sp>
        <p:nvSpPr>
          <p:cNvPr name="TextBox 20" id="20"/>
          <p:cNvSpPr txBox="true"/>
          <p:nvPr/>
        </p:nvSpPr>
        <p:spPr>
          <a:xfrm rot="0">
            <a:off x="4374042" y="2069679"/>
            <a:ext cx="2343652" cy="755065"/>
          </a:xfrm>
          <a:prstGeom prst="rect">
            <a:avLst/>
          </a:prstGeom>
        </p:spPr>
        <p:txBody>
          <a:bodyPr anchor="t" rtlCol="false" tIns="0" lIns="0" bIns="0" rIns="0">
            <a:spAutoFit/>
          </a:bodyPr>
          <a:lstStyle/>
          <a:p>
            <a:pPr algn="ctr" marL="0" indent="0" lvl="0">
              <a:lnSpc>
                <a:spcPts val="3007"/>
              </a:lnSpc>
              <a:spcBef>
                <a:spcPct val="0"/>
              </a:spcBef>
            </a:pPr>
            <a:r>
              <a:rPr lang="en-US" sz="2148">
                <a:solidFill>
                  <a:srgbClr val="000000"/>
                </a:solidFill>
                <a:latin typeface="Canva Sans"/>
                <a:ea typeface="Canva Sans"/>
                <a:cs typeface="Canva Sans"/>
                <a:sym typeface="Canva Sans"/>
              </a:rPr>
              <a:t>Maui Central Kitchen</a:t>
            </a:r>
          </a:p>
        </p:txBody>
      </p:sp>
      <p:sp>
        <p:nvSpPr>
          <p:cNvPr name="TextBox 21" id="21"/>
          <p:cNvSpPr txBox="true"/>
          <p:nvPr/>
        </p:nvSpPr>
        <p:spPr>
          <a:xfrm rot="0">
            <a:off x="6717694" y="5780301"/>
            <a:ext cx="3541004" cy="755065"/>
          </a:xfrm>
          <a:prstGeom prst="rect">
            <a:avLst/>
          </a:prstGeom>
        </p:spPr>
        <p:txBody>
          <a:bodyPr anchor="t" rtlCol="false" tIns="0" lIns="0" bIns="0" rIns="0">
            <a:spAutoFit/>
          </a:bodyPr>
          <a:lstStyle/>
          <a:p>
            <a:pPr algn="ctr">
              <a:lnSpc>
                <a:spcPts val="3007"/>
              </a:lnSpc>
              <a:spcBef>
                <a:spcPct val="0"/>
              </a:spcBef>
            </a:pPr>
            <a:r>
              <a:rPr lang="en-US" sz="2148">
                <a:solidFill>
                  <a:srgbClr val="000000"/>
                </a:solidFill>
                <a:latin typeface="Canva Sans"/>
                <a:ea typeface="Canva Sans"/>
                <a:cs typeface="Canva Sans"/>
                <a:sym typeface="Canva Sans"/>
              </a:rPr>
              <a:t>Sustainable Donation Products</a:t>
            </a:r>
          </a:p>
        </p:txBody>
      </p:sp>
      <p:sp>
        <p:nvSpPr>
          <p:cNvPr name="TextBox 22" id="22"/>
          <p:cNvSpPr txBox="true"/>
          <p:nvPr/>
        </p:nvSpPr>
        <p:spPr>
          <a:xfrm rot="0">
            <a:off x="8146449" y="2524788"/>
            <a:ext cx="683493" cy="798831"/>
          </a:xfrm>
          <a:prstGeom prst="rect">
            <a:avLst/>
          </a:prstGeom>
        </p:spPr>
        <p:txBody>
          <a:bodyPr anchor="t" rtlCol="false" tIns="0" lIns="0" bIns="0" rIns="0">
            <a:spAutoFit/>
          </a:bodyPr>
          <a:lstStyle/>
          <a:p>
            <a:pPr algn="ctr">
              <a:lnSpc>
                <a:spcPts val="3219"/>
              </a:lnSpc>
            </a:pPr>
            <a:r>
              <a:rPr lang="en-US" sz="2299">
                <a:solidFill>
                  <a:srgbClr val="000000"/>
                </a:solidFill>
                <a:latin typeface="Glacial Indifference"/>
                <a:ea typeface="Glacial Indifference"/>
                <a:cs typeface="Glacial Indifference"/>
                <a:sym typeface="Glacial Indifference"/>
              </a:rPr>
              <a:t>May</a:t>
            </a:r>
          </a:p>
          <a:p>
            <a:pPr algn="ctr" marL="0" indent="0" lvl="0">
              <a:lnSpc>
                <a:spcPts val="3219"/>
              </a:lnSpc>
              <a:spcBef>
                <a:spcPct val="0"/>
              </a:spcBef>
            </a:pPr>
            <a:r>
              <a:rPr lang="en-US" sz="2299">
                <a:solidFill>
                  <a:srgbClr val="000000"/>
                </a:solidFill>
                <a:latin typeface="Glacial Indifference"/>
                <a:ea typeface="Glacial Indifference"/>
                <a:cs typeface="Glacial Indifference"/>
                <a:sym typeface="Glacial Indifference"/>
              </a:rPr>
              <a:t>2025</a:t>
            </a:r>
          </a:p>
        </p:txBody>
      </p:sp>
      <p:sp>
        <p:nvSpPr>
          <p:cNvPr name="TextBox 23" id="23"/>
          <p:cNvSpPr txBox="true"/>
          <p:nvPr/>
        </p:nvSpPr>
        <p:spPr>
          <a:xfrm rot="0">
            <a:off x="11040038" y="7353053"/>
            <a:ext cx="683493" cy="798831"/>
          </a:xfrm>
          <a:prstGeom prst="rect">
            <a:avLst/>
          </a:prstGeom>
        </p:spPr>
        <p:txBody>
          <a:bodyPr anchor="t" rtlCol="false" tIns="0" lIns="0" bIns="0" rIns="0">
            <a:spAutoFit/>
          </a:bodyPr>
          <a:lstStyle/>
          <a:p>
            <a:pPr algn="ctr">
              <a:lnSpc>
                <a:spcPts val="3219"/>
              </a:lnSpc>
            </a:pPr>
            <a:r>
              <a:rPr lang="en-US" sz="2299">
                <a:solidFill>
                  <a:srgbClr val="000000"/>
                </a:solidFill>
                <a:latin typeface="Glacial Indifference"/>
                <a:ea typeface="Glacial Indifference"/>
                <a:cs typeface="Glacial Indifference"/>
                <a:sym typeface="Glacial Indifference"/>
              </a:rPr>
              <a:t>Sep</a:t>
            </a:r>
          </a:p>
          <a:p>
            <a:pPr algn="ctr" marL="0" indent="0" lvl="0">
              <a:lnSpc>
                <a:spcPts val="3219"/>
              </a:lnSpc>
              <a:spcBef>
                <a:spcPct val="0"/>
              </a:spcBef>
            </a:pPr>
            <a:r>
              <a:rPr lang="en-US" sz="2299">
                <a:solidFill>
                  <a:srgbClr val="000000"/>
                </a:solidFill>
                <a:latin typeface="Glacial Indifference"/>
                <a:ea typeface="Glacial Indifference"/>
                <a:cs typeface="Glacial Indifference"/>
                <a:sym typeface="Glacial Indifference"/>
              </a:rPr>
              <a:t>2025</a:t>
            </a:r>
          </a:p>
        </p:txBody>
      </p:sp>
      <p:sp>
        <p:nvSpPr>
          <p:cNvPr name="TextBox 24" id="24"/>
          <p:cNvSpPr txBox="true"/>
          <p:nvPr/>
        </p:nvSpPr>
        <p:spPr>
          <a:xfrm rot="0">
            <a:off x="9843338" y="1991112"/>
            <a:ext cx="3105232" cy="1402130"/>
          </a:xfrm>
          <a:prstGeom prst="rect">
            <a:avLst/>
          </a:prstGeom>
        </p:spPr>
        <p:txBody>
          <a:bodyPr anchor="t" rtlCol="false" tIns="0" lIns="0" bIns="0" rIns="0">
            <a:spAutoFit/>
          </a:bodyPr>
          <a:lstStyle/>
          <a:p>
            <a:pPr algn="ctr">
              <a:lnSpc>
                <a:spcPts val="3007"/>
              </a:lnSpc>
            </a:pPr>
            <a:r>
              <a:rPr lang="en-US" sz="2148">
                <a:solidFill>
                  <a:srgbClr val="000000"/>
                </a:solidFill>
                <a:latin typeface="Canva Sans"/>
                <a:ea typeface="Canva Sans"/>
                <a:cs typeface="Canva Sans"/>
                <a:sym typeface="Canva Sans"/>
              </a:rPr>
              <a:t>Community</a:t>
            </a:r>
          </a:p>
          <a:p>
            <a:pPr algn="ctr">
              <a:lnSpc>
                <a:spcPts val="3007"/>
              </a:lnSpc>
            </a:pPr>
            <a:r>
              <a:rPr lang="en-US" sz="2148">
                <a:solidFill>
                  <a:srgbClr val="000000"/>
                </a:solidFill>
                <a:latin typeface="Canva Sans"/>
                <a:ea typeface="Canva Sans"/>
                <a:cs typeface="Canva Sans"/>
                <a:sym typeface="Canva Sans"/>
              </a:rPr>
              <a:t>Leadership</a:t>
            </a:r>
          </a:p>
          <a:p>
            <a:pPr algn="ctr">
              <a:lnSpc>
                <a:spcPts val="3007"/>
              </a:lnSpc>
            </a:pPr>
            <a:r>
              <a:rPr lang="en-US" sz="2148">
                <a:solidFill>
                  <a:srgbClr val="000000"/>
                </a:solidFill>
                <a:latin typeface="Canva Sans"/>
                <a:ea typeface="Canva Sans"/>
                <a:cs typeface="Canva Sans"/>
                <a:sym typeface="Canva Sans"/>
              </a:rPr>
              <a:t>Training</a:t>
            </a:r>
          </a:p>
          <a:p>
            <a:pPr algn="ctr">
              <a:lnSpc>
                <a:spcPts val="2027"/>
              </a:lnSpc>
              <a:spcBef>
                <a:spcPct val="0"/>
              </a:spcBef>
            </a:pPr>
          </a:p>
        </p:txBody>
      </p:sp>
      <p:sp>
        <p:nvSpPr>
          <p:cNvPr name="TextBox 25" id="25"/>
          <p:cNvSpPr txBox="true"/>
          <p:nvPr/>
        </p:nvSpPr>
        <p:spPr>
          <a:xfrm rot="0">
            <a:off x="13961966" y="2496213"/>
            <a:ext cx="683493" cy="798831"/>
          </a:xfrm>
          <a:prstGeom prst="rect">
            <a:avLst/>
          </a:prstGeom>
        </p:spPr>
        <p:txBody>
          <a:bodyPr anchor="t" rtlCol="false" tIns="0" lIns="0" bIns="0" rIns="0">
            <a:spAutoFit/>
          </a:bodyPr>
          <a:lstStyle/>
          <a:p>
            <a:pPr algn="ctr">
              <a:lnSpc>
                <a:spcPts val="3219"/>
              </a:lnSpc>
            </a:pPr>
            <a:r>
              <a:rPr lang="en-US" sz="2299">
                <a:solidFill>
                  <a:srgbClr val="000000"/>
                </a:solidFill>
                <a:latin typeface="Glacial Indifference"/>
                <a:ea typeface="Glacial Indifference"/>
                <a:cs typeface="Glacial Indifference"/>
                <a:sym typeface="Glacial Indifference"/>
              </a:rPr>
              <a:t>Nov</a:t>
            </a:r>
          </a:p>
          <a:p>
            <a:pPr algn="ctr" marL="0" indent="0" lvl="0">
              <a:lnSpc>
                <a:spcPts val="3219"/>
              </a:lnSpc>
              <a:spcBef>
                <a:spcPct val="0"/>
              </a:spcBef>
            </a:pPr>
            <a:r>
              <a:rPr lang="en-US" sz="2299">
                <a:solidFill>
                  <a:srgbClr val="000000"/>
                </a:solidFill>
                <a:latin typeface="Glacial Indifference"/>
                <a:ea typeface="Glacial Indifference"/>
                <a:cs typeface="Glacial Indifference"/>
                <a:sym typeface="Glacial Indifference"/>
              </a:rPr>
              <a:t>2025</a:t>
            </a:r>
          </a:p>
        </p:txBody>
      </p:sp>
      <p:sp>
        <p:nvSpPr>
          <p:cNvPr name="TextBox 26" id="26"/>
          <p:cNvSpPr txBox="true"/>
          <p:nvPr/>
        </p:nvSpPr>
        <p:spPr>
          <a:xfrm rot="0">
            <a:off x="12751097" y="6134021"/>
            <a:ext cx="3105232" cy="1021130"/>
          </a:xfrm>
          <a:prstGeom prst="rect">
            <a:avLst/>
          </a:prstGeom>
        </p:spPr>
        <p:txBody>
          <a:bodyPr anchor="t" rtlCol="false" tIns="0" lIns="0" bIns="0" rIns="0">
            <a:spAutoFit/>
          </a:bodyPr>
          <a:lstStyle/>
          <a:p>
            <a:pPr algn="ctr">
              <a:lnSpc>
                <a:spcPts val="3007"/>
              </a:lnSpc>
            </a:pPr>
            <a:r>
              <a:rPr lang="en-US" sz="2148">
                <a:solidFill>
                  <a:srgbClr val="000000"/>
                </a:solidFill>
                <a:latin typeface="Canva Sans"/>
                <a:ea typeface="Canva Sans"/>
                <a:cs typeface="Canva Sans"/>
                <a:sym typeface="Canva Sans"/>
              </a:rPr>
              <a:t>Financial </a:t>
            </a:r>
          </a:p>
          <a:p>
            <a:pPr algn="ctr">
              <a:lnSpc>
                <a:spcPts val="3007"/>
              </a:lnSpc>
            </a:pPr>
            <a:r>
              <a:rPr lang="en-US" sz="2148">
                <a:solidFill>
                  <a:srgbClr val="000000"/>
                </a:solidFill>
                <a:latin typeface="Canva Sans"/>
                <a:ea typeface="Canva Sans"/>
                <a:cs typeface="Canva Sans"/>
                <a:sym typeface="Canva Sans"/>
              </a:rPr>
              <a:t>Resilience </a:t>
            </a:r>
          </a:p>
          <a:p>
            <a:pPr algn="ctr">
              <a:lnSpc>
                <a:spcPts val="2027"/>
              </a:lnSpc>
              <a:spcBef>
                <a:spcPct val="0"/>
              </a:spcBef>
            </a:pPr>
          </a:p>
        </p:txBody>
      </p:sp>
      <p:sp>
        <p:nvSpPr>
          <p:cNvPr name="TextBox 27" id="27"/>
          <p:cNvSpPr txBox="true"/>
          <p:nvPr/>
        </p:nvSpPr>
        <p:spPr>
          <a:xfrm rot="0">
            <a:off x="7212459" y="690728"/>
            <a:ext cx="3495377" cy="613410"/>
          </a:xfrm>
          <a:prstGeom prst="rect">
            <a:avLst/>
          </a:prstGeom>
        </p:spPr>
        <p:txBody>
          <a:bodyPr anchor="t" rtlCol="false" tIns="0" lIns="0" bIns="0" rIns="0">
            <a:spAutoFit/>
          </a:bodyPr>
          <a:lstStyle/>
          <a:p>
            <a:pPr algn="ctr" marL="0" indent="0" lvl="0">
              <a:lnSpc>
                <a:spcPts val="5040"/>
              </a:lnSpc>
              <a:spcBef>
                <a:spcPct val="0"/>
              </a:spcBef>
            </a:pPr>
            <a:r>
              <a:rPr lang="en-US" sz="3600">
                <a:solidFill>
                  <a:srgbClr val="307ECC"/>
                </a:solidFill>
                <a:latin typeface="Glacial Indifference"/>
                <a:ea typeface="Glacial Indifference"/>
                <a:cs typeface="Glacial Indifference"/>
                <a:sym typeface="Glacial Indifference"/>
              </a:rPr>
              <a:t>Path to Resilience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885190" y="2626761"/>
            <a:ext cx="3747206" cy="2395467"/>
            <a:chOff x="0" y="0"/>
            <a:chExt cx="6350000" cy="4059349"/>
          </a:xfrm>
        </p:grpSpPr>
        <p:sp>
          <p:nvSpPr>
            <p:cNvPr name="Freeform 3" id="3"/>
            <p:cNvSpPr/>
            <p:nvPr/>
          </p:nvSpPr>
          <p:spPr>
            <a:xfrm flipH="false" flipV="false" rot="0">
              <a:off x="0" y="0"/>
              <a:ext cx="6350000" cy="4059349"/>
            </a:xfrm>
            <a:custGeom>
              <a:avLst/>
              <a:gdLst/>
              <a:ahLst/>
              <a:cxnLst/>
              <a:rect r="r" b="b" t="t" l="l"/>
              <a:pathLst>
                <a:path h="4059349" w="6350000">
                  <a:moveTo>
                    <a:pt x="0" y="3853675"/>
                  </a:moveTo>
                  <a:lnTo>
                    <a:pt x="0" y="205674"/>
                  </a:lnTo>
                  <a:cubicBezTo>
                    <a:pt x="0" y="92012"/>
                    <a:pt x="215900" y="0"/>
                    <a:pt x="482600" y="0"/>
                  </a:cubicBezTo>
                  <a:lnTo>
                    <a:pt x="5867400" y="0"/>
                  </a:lnTo>
                  <a:cubicBezTo>
                    <a:pt x="6134100" y="0"/>
                    <a:pt x="6350000" y="92553"/>
                    <a:pt x="6350000" y="205674"/>
                  </a:cubicBezTo>
                  <a:lnTo>
                    <a:pt x="6350000" y="3853675"/>
                  </a:lnTo>
                  <a:cubicBezTo>
                    <a:pt x="6350000" y="3967337"/>
                    <a:pt x="6134100" y="4059349"/>
                    <a:pt x="5867400" y="4059349"/>
                  </a:cubicBezTo>
                  <a:lnTo>
                    <a:pt x="482600" y="4059349"/>
                  </a:lnTo>
                  <a:cubicBezTo>
                    <a:pt x="217170" y="4059349"/>
                    <a:pt x="0" y="3967337"/>
                    <a:pt x="0" y="3853675"/>
                  </a:cubicBezTo>
                  <a:close/>
                </a:path>
              </a:pathLst>
            </a:custGeom>
            <a:blipFill>
              <a:blip r:embed="rId2"/>
              <a:stretch>
                <a:fillRect l="0" t="-2175" r="0" b="-2175"/>
              </a:stretch>
            </a:blipFill>
          </p:spPr>
        </p:sp>
      </p:grpSp>
      <p:sp>
        <p:nvSpPr>
          <p:cNvPr name="TextBox 4" id="4"/>
          <p:cNvSpPr txBox="true"/>
          <p:nvPr/>
        </p:nvSpPr>
        <p:spPr>
          <a:xfrm rot="0">
            <a:off x="6284448" y="1028700"/>
            <a:ext cx="6081124" cy="1057221"/>
          </a:xfrm>
          <a:prstGeom prst="rect">
            <a:avLst/>
          </a:prstGeom>
        </p:spPr>
        <p:txBody>
          <a:bodyPr anchor="t" rtlCol="false" tIns="0" lIns="0" bIns="0" rIns="0">
            <a:spAutoFit/>
          </a:bodyPr>
          <a:lstStyle/>
          <a:p>
            <a:pPr algn="l">
              <a:lnSpc>
                <a:spcPts val="8399"/>
              </a:lnSpc>
            </a:pPr>
            <a:r>
              <a:rPr lang="en-US" sz="6999" b="true">
                <a:solidFill>
                  <a:srgbClr val="307ECC"/>
                </a:solidFill>
                <a:latin typeface="Glacial Indifference Bold"/>
                <a:ea typeface="Glacial Indifference Bold"/>
                <a:cs typeface="Glacial Indifference Bold"/>
                <a:sym typeface="Glacial Indifference Bold"/>
              </a:rPr>
              <a:t>Pilot Programs</a:t>
            </a:r>
          </a:p>
        </p:txBody>
      </p:sp>
      <p:grpSp>
        <p:nvGrpSpPr>
          <p:cNvPr name="Group 5" id="5"/>
          <p:cNvGrpSpPr/>
          <p:nvPr/>
        </p:nvGrpSpPr>
        <p:grpSpPr>
          <a:xfrm rot="0">
            <a:off x="828675" y="2617783"/>
            <a:ext cx="3804913" cy="2362080"/>
            <a:chOff x="0" y="0"/>
            <a:chExt cx="775910" cy="481683"/>
          </a:xfrm>
        </p:grpSpPr>
        <p:sp>
          <p:nvSpPr>
            <p:cNvPr name="Freeform 6" id="6"/>
            <p:cNvSpPr/>
            <p:nvPr/>
          </p:nvSpPr>
          <p:spPr>
            <a:xfrm flipH="false" flipV="false" rot="0">
              <a:off x="0" y="0"/>
              <a:ext cx="775910" cy="481683"/>
            </a:xfrm>
            <a:custGeom>
              <a:avLst/>
              <a:gdLst/>
              <a:ahLst/>
              <a:cxnLst/>
              <a:rect r="r" b="b" t="t" l="l"/>
              <a:pathLst>
                <a:path h="481683" w="775910">
                  <a:moveTo>
                    <a:pt x="61041" y="0"/>
                  </a:moveTo>
                  <a:lnTo>
                    <a:pt x="714869" y="0"/>
                  </a:lnTo>
                  <a:cubicBezTo>
                    <a:pt x="731058" y="0"/>
                    <a:pt x="746584" y="6431"/>
                    <a:pt x="758032" y="17879"/>
                  </a:cubicBezTo>
                  <a:cubicBezTo>
                    <a:pt x="769479" y="29326"/>
                    <a:pt x="775910" y="44852"/>
                    <a:pt x="775910" y="61041"/>
                  </a:cubicBezTo>
                  <a:lnTo>
                    <a:pt x="775910" y="420642"/>
                  </a:lnTo>
                  <a:cubicBezTo>
                    <a:pt x="775910" y="436831"/>
                    <a:pt x="769479" y="452357"/>
                    <a:pt x="758032" y="463804"/>
                  </a:cubicBezTo>
                  <a:cubicBezTo>
                    <a:pt x="746584" y="475252"/>
                    <a:pt x="731058" y="481683"/>
                    <a:pt x="714869" y="481683"/>
                  </a:cubicBezTo>
                  <a:lnTo>
                    <a:pt x="61041" y="481683"/>
                  </a:lnTo>
                  <a:cubicBezTo>
                    <a:pt x="44852" y="481683"/>
                    <a:pt x="29326" y="475252"/>
                    <a:pt x="17879" y="463804"/>
                  </a:cubicBezTo>
                  <a:cubicBezTo>
                    <a:pt x="6431" y="452357"/>
                    <a:pt x="0" y="436831"/>
                    <a:pt x="0" y="420642"/>
                  </a:cubicBezTo>
                  <a:lnTo>
                    <a:pt x="0" y="61041"/>
                  </a:lnTo>
                  <a:cubicBezTo>
                    <a:pt x="0" y="44852"/>
                    <a:pt x="6431" y="29326"/>
                    <a:pt x="17879" y="17879"/>
                  </a:cubicBezTo>
                  <a:cubicBezTo>
                    <a:pt x="29326" y="6431"/>
                    <a:pt x="44852" y="0"/>
                    <a:pt x="61041" y="0"/>
                  </a:cubicBezTo>
                  <a:close/>
                </a:path>
              </a:pathLst>
            </a:custGeom>
            <a:solidFill>
              <a:srgbClr val="FFC72C"/>
            </a:solidFill>
          </p:spPr>
        </p:sp>
        <p:sp>
          <p:nvSpPr>
            <p:cNvPr name="TextBox 7" id="7"/>
            <p:cNvSpPr txBox="true"/>
            <p:nvPr/>
          </p:nvSpPr>
          <p:spPr>
            <a:xfrm>
              <a:off x="0" y="-57150"/>
              <a:ext cx="775910" cy="538833"/>
            </a:xfrm>
            <a:prstGeom prst="rect">
              <a:avLst/>
            </a:prstGeom>
          </p:spPr>
          <p:txBody>
            <a:bodyPr anchor="ctr" rtlCol="false" tIns="50800" lIns="50800" bIns="50800" rIns="50800"/>
            <a:lstStyle/>
            <a:p>
              <a:pPr algn="ctr">
                <a:lnSpc>
                  <a:spcPts val="2800"/>
                </a:lnSpc>
              </a:pPr>
            </a:p>
          </p:txBody>
        </p:sp>
      </p:grpSp>
      <p:grpSp>
        <p:nvGrpSpPr>
          <p:cNvPr name="Group 8" id="8"/>
          <p:cNvGrpSpPr/>
          <p:nvPr/>
        </p:nvGrpSpPr>
        <p:grpSpPr>
          <a:xfrm rot="0">
            <a:off x="13837109" y="2631289"/>
            <a:ext cx="3747206" cy="2353102"/>
            <a:chOff x="0" y="0"/>
            <a:chExt cx="6350000" cy="3987557"/>
          </a:xfrm>
        </p:grpSpPr>
        <p:sp>
          <p:nvSpPr>
            <p:cNvPr name="Freeform 9" id="9"/>
            <p:cNvSpPr/>
            <p:nvPr/>
          </p:nvSpPr>
          <p:spPr>
            <a:xfrm flipH="false" flipV="false" rot="0">
              <a:off x="0" y="0"/>
              <a:ext cx="6350000" cy="3987557"/>
            </a:xfrm>
            <a:custGeom>
              <a:avLst/>
              <a:gdLst/>
              <a:ahLst/>
              <a:cxnLst/>
              <a:rect r="r" b="b" t="t" l="l"/>
              <a:pathLst>
                <a:path h="3987557" w="6350000">
                  <a:moveTo>
                    <a:pt x="0" y="3785520"/>
                  </a:moveTo>
                  <a:lnTo>
                    <a:pt x="0" y="202036"/>
                  </a:lnTo>
                  <a:cubicBezTo>
                    <a:pt x="0" y="90385"/>
                    <a:pt x="215900" y="0"/>
                    <a:pt x="482600" y="0"/>
                  </a:cubicBezTo>
                  <a:lnTo>
                    <a:pt x="5867400" y="0"/>
                  </a:lnTo>
                  <a:cubicBezTo>
                    <a:pt x="6134100" y="0"/>
                    <a:pt x="6350000" y="90916"/>
                    <a:pt x="6350000" y="202036"/>
                  </a:cubicBezTo>
                  <a:lnTo>
                    <a:pt x="6350000" y="3785520"/>
                  </a:lnTo>
                  <a:cubicBezTo>
                    <a:pt x="6350000" y="3897172"/>
                    <a:pt x="6134100" y="3987557"/>
                    <a:pt x="5867400" y="3987557"/>
                  </a:cubicBezTo>
                  <a:lnTo>
                    <a:pt x="482600" y="3987557"/>
                  </a:lnTo>
                  <a:cubicBezTo>
                    <a:pt x="217170" y="3987557"/>
                    <a:pt x="0" y="3897172"/>
                    <a:pt x="0" y="3785520"/>
                  </a:cubicBezTo>
                  <a:close/>
                </a:path>
              </a:pathLst>
            </a:custGeom>
            <a:blipFill>
              <a:blip r:embed="rId3"/>
              <a:stretch>
                <a:fillRect l="0" t="-3081" r="0" b="-3081"/>
              </a:stretch>
            </a:blipFill>
          </p:spPr>
        </p:sp>
      </p:grpSp>
      <p:grpSp>
        <p:nvGrpSpPr>
          <p:cNvPr name="Group 10" id="10"/>
          <p:cNvGrpSpPr/>
          <p:nvPr/>
        </p:nvGrpSpPr>
        <p:grpSpPr>
          <a:xfrm rot="0">
            <a:off x="9468463" y="2626761"/>
            <a:ext cx="4120996" cy="2353102"/>
            <a:chOff x="0" y="0"/>
            <a:chExt cx="840367" cy="479852"/>
          </a:xfrm>
        </p:grpSpPr>
        <p:sp>
          <p:nvSpPr>
            <p:cNvPr name="Freeform 11" id="11"/>
            <p:cNvSpPr/>
            <p:nvPr/>
          </p:nvSpPr>
          <p:spPr>
            <a:xfrm flipH="false" flipV="false" rot="0">
              <a:off x="0" y="0"/>
              <a:ext cx="840367" cy="479852"/>
            </a:xfrm>
            <a:custGeom>
              <a:avLst/>
              <a:gdLst/>
              <a:ahLst/>
              <a:cxnLst/>
              <a:rect r="r" b="b" t="t" l="l"/>
              <a:pathLst>
                <a:path h="479852" w="840367">
                  <a:moveTo>
                    <a:pt x="56360" y="0"/>
                  </a:moveTo>
                  <a:lnTo>
                    <a:pt x="784007" y="0"/>
                  </a:lnTo>
                  <a:cubicBezTo>
                    <a:pt x="815134" y="0"/>
                    <a:pt x="840367" y="25233"/>
                    <a:pt x="840367" y="56360"/>
                  </a:cubicBezTo>
                  <a:lnTo>
                    <a:pt x="840367" y="423493"/>
                  </a:lnTo>
                  <a:cubicBezTo>
                    <a:pt x="840367" y="438440"/>
                    <a:pt x="834429" y="452775"/>
                    <a:pt x="823860" y="463345"/>
                  </a:cubicBezTo>
                  <a:cubicBezTo>
                    <a:pt x="813290" y="473914"/>
                    <a:pt x="798955" y="479852"/>
                    <a:pt x="784007" y="479852"/>
                  </a:cubicBezTo>
                  <a:lnTo>
                    <a:pt x="56360" y="479852"/>
                  </a:lnTo>
                  <a:cubicBezTo>
                    <a:pt x="25233" y="479852"/>
                    <a:pt x="0" y="454619"/>
                    <a:pt x="0" y="423493"/>
                  </a:cubicBezTo>
                  <a:lnTo>
                    <a:pt x="0" y="56360"/>
                  </a:lnTo>
                  <a:cubicBezTo>
                    <a:pt x="0" y="25233"/>
                    <a:pt x="25233" y="0"/>
                    <a:pt x="56360" y="0"/>
                  </a:cubicBezTo>
                  <a:close/>
                </a:path>
              </a:pathLst>
            </a:custGeom>
            <a:solidFill>
              <a:srgbClr val="FFC72C"/>
            </a:solidFill>
          </p:spPr>
        </p:sp>
        <p:sp>
          <p:nvSpPr>
            <p:cNvPr name="TextBox 12" id="12"/>
            <p:cNvSpPr txBox="true"/>
            <p:nvPr/>
          </p:nvSpPr>
          <p:spPr>
            <a:xfrm>
              <a:off x="0" y="-57150"/>
              <a:ext cx="840367" cy="537002"/>
            </a:xfrm>
            <a:prstGeom prst="rect">
              <a:avLst/>
            </a:prstGeom>
          </p:spPr>
          <p:txBody>
            <a:bodyPr anchor="ctr" rtlCol="false" tIns="50800" lIns="50800" bIns="50800" rIns="50800"/>
            <a:lstStyle/>
            <a:p>
              <a:pPr algn="ctr">
                <a:lnSpc>
                  <a:spcPts val="2800"/>
                </a:lnSpc>
              </a:pPr>
            </a:p>
          </p:txBody>
        </p:sp>
      </p:grpSp>
      <p:sp>
        <p:nvSpPr>
          <p:cNvPr name="TextBox 13" id="13"/>
          <p:cNvSpPr txBox="true"/>
          <p:nvPr/>
        </p:nvSpPr>
        <p:spPr>
          <a:xfrm rot="0">
            <a:off x="1094473" y="5182075"/>
            <a:ext cx="5038057" cy="422275"/>
          </a:xfrm>
          <a:prstGeom prst="rect">
            <a:avLst/>
          </a:prstGeom>
        </p:spPr>
        <p:txBody>
          <a:bodyPr anchor="t" rtlCol="false" tIns="0" lIns="0" bIns="0" rIns="0">
            <a:spAutoFit/>
          </a:bodyPr>
          <a:lstStyle/>
          <a:p>
            <a:pPr algn="l">
              <a:lnSpc>
                <a:spcPts val="3499"/>
              </a:lnSpc>
            </a:pPr>
            <a:r>
              <a:rPr lang="en-US" b="true" sz="2499">
                <a:solidFill>
                  <a:srgbClr val="307ECC"/>
                </a:solidFill>
                <a:latin typeface="Glacial Indifference Bold"/>
                <a:ea typeface="Glacial Indifference Bold"/>
                <a:cs typeface="Glacial Indifference Bold"/>
                <a:sym typeface="Glacial Indifference Bold"/>
              </a:rPr>
              <a:t>Why this program is important</a:t>
            </a:r>
          </a:p>
        </p:txBody>
      </p:sp>
      <p:sp>
        <p:nvSpPr>
          <p:cNvPr name="TextBox 14" id="14"/>
          <p:cNvSpPr txBox="true"/>
          <p:nvPr/>
        </p:nvSpPr>
        <p:spPr>
          <a:xfrm rot="0">
            <a:off x="1094473" y="5646613"/>
            <a:ext cx="7537922" cy="3552830"/>
          </a:xfrm>
          <a:prstGeom prst="rect">
            <a:avLst/>
          </a:prstGeom>
        </p:spPr>
        <p:txBody>
          <a:bodyPr anchor="t" rtlCol="false" tIns="0" lIns="0" bIns="0" rIns="0">
            <a:spAutoFit/>
          </a:bodyPr>
          <a:lstStyle/>
          <a:p>
            <a:pPr algn="l">
              <a:lnSpc>
                <a:spcPts val="2624"/>
              </a:lnSpc>
            </a:pPr>
          </a:p>
          <a:p>
            <a:pPr algn="l">
              <a:lnSpc>
                <a:spcPts val="2624"/>
              </a:lnSpc>
            </a:pPr>
            <a:r>
              <a:rPr lang="en-US" sz="1874">
                <a:solidFill>
                  <a:srgbClr val="000000"/>
                </a:solidFill>
                <a:latin typeface="Open Sans Light"/>
                <a:ea typeface="Open Sans Light"/>
                <a:cs typeface="Open Sans Light"/>
                <a:sym typeface="Open Sans Light"/>
              </a:rPr>
              <a:t>The ALICE community—</a:t>
            </a:r>
            <a:r>
              <a:rPr lang="en-US" sz="1874" b="true">
                <a:solidFill>
                  <a:srgbClr val="000000"/>
                </a:solidFill>
                <a:latin typeface="Open Sans Bold"/>
                <a:ea typeface="Open Sans Bold"/>
                <a:cs typeface="Open Sans Bold"/>
                <a:sym typeface="Open Sans Bold"/>
              </a:rPr>
              <a:t>Asset Limited, Income Constrained, Employed</a:t>
            </a:r>
            <a:r>
              <a:rPr lang="en-US" sz="1874">
                <a:solidFill>
                  <a:srgbClr val="000000"/>
                </a:solidFill>
                <a:latin typeface="Open Sans Light"/>
                <a:ea typeface="Open Sans Light"/>
                <a:cs typeface="Open Sans Light"/>
                <a:sym typeface="Open Sans Light"/>
              </a:rPr>
              <a:t>—faces significant risks from crises like Maui Wildfires, illness, family or financial burdens, and rising costs, which can lead to instability and eventual homelessness. </a:t>
            </a:r>
          </a:p>
          <a:p>
            <a:pPr algn="l">
              <a:lnSpc>
                <a:spcPts val="2624"/>
              </a:lnSpc>
            </a:pPr>
          </a:p>
          <a:p>
            <a:pPr algn="l">
              <a:lnSpc>
                <a:spcPts val="2624"/>
              </a:lnSpc>
            </a:pPr>
            <a:r>
              <a:rPr lang="en-US" sz="1874">
                <a:solidFill>
                  <a:srgbClr val="000000"/>
                </a:solidFill>
                <a:latin typeface="Open Sans Light"/>
                <a:ea typeface="Open Sans Light"/>
                <a:cs typeface="Open Sans Light"/>
                <a:sym typeface="Open Sans Light"/>
              </a:rPr>
              <a:t>Supporting helps prevent homelessness and ensures families and individuals receive nutrition and moral support. The Maui Community Fridge Collective programs play a vital role in offering consistent access to food, fostering stability, and strengthening community resilience.</a:t>
            </a:r>
          </a:p>
        </p:txBody>
      </p:sp>
      <p:sp>
        <p:nvSpPr>
          <p:cNvPr name="TextBox 15" id="15"/>
          <p:cNvSpPr txBox="true"/>
          <p:nvPr/>
        </p:nvSpPr>
        <p:spPr>
          <a:xfrm rot="0">
            <a:off x="9468463" y="5174890"/>
            <a:ext cx="6011592" cy="422275"/>
          </a:xfrm>
          <a:prstGeom prst="rect">
            <a:avLst/>
          </a:prstGeom>
        </p:spPr>
        <p:txBody>
          <a:bodyPr anchor="t" rtlCol="false" tIns="0" lIns="0" bIns="0" rIns="0">
            <a:spAutoFit/>
          </a:bodyPr>
          <a:lstStyle/>
          <a:p>
            <a:pPr algn="l">
              <a:lnSpc>
                <a:spcPts val="3499"/>
              </a:lnSpc>
            </a:pPr>
            <a:r>
              <a:rPr lang="en-US" b="true" sz="2499">
                <a:solidFill>
                  <a:srgbClr val="307ECC"/>
                </a:solidFill>
                <a:latin typeface="Glacial Indifference Bold"/>
                <a:ea typeface="Glacial Indifference Bold"/>
                <a:cs typeface="Glacial Indifference Bold"/>
                <a:sym typeface="Glacial Indifference Bold"/>
              </a:rPr>
              <a:t>Why this program is important</a:t>
            </a:r>
          </a:p>
        </p:txBody>
      </p:sp>
      <p:sp>
        <p:nvSpPr>
          <p:cNvPr name="TextBox 16" id="16"/>
          <p:cNvSpPr txBox="true"/>
          <p:nvPr/>
        </p:nvSpPr>
        <p:spPr>
          <a:xfrm rot="0">
            <a:off x="9468463" y="5792193"/>
            <a:ext cx="7904416" cy="3521075"/>
          </a:xfrm>
          <a:prstGeom prst="rect">
            <a:avLst/>
          </a:prstGeom>
        </p:spPr>
        <p:txBody>
          <a:bodyPr anchor="t" rtlCol="false" tIns="0" lIns="0" bIns="0" rIns="0">
            <a:spAutoFit/>
          </a:bodyPr>
          <a:lstStyle/>
          <a:p>
            <a:pPr algn="l">
              <a:lnSpc>
                <a:spcPts val="2800"/>
              </a:lnSpc>
            </a:pPr>
            <a:r>
              <a:rPr lang="en-US" sz="2000">
                <a:solidFill>
                  <a:srgbClr val="000000"/>
                </a:solidFill>
                <a:latin typeface="Open Sans Light"/>
                <a:ea typeface="Open Sans Light"/>
                <a:cs typeface="Open Sans Light"/>
                <a:sym typeface="Open Sans Light"/>
              </a:rPr>
              <a:t>Witnessing homelessness and community members suffering affects us all—it challenges our collective humanity. When we uplift those most vulnerable, we strengthen our entire society. Our kitchen not only addresses </a:t>
            </a:r>
            <a:r>
              <a:rPr lang="en-US" sz="2000" b="true">
                <a:solidFill>
                  <a:srgbClr val="000000"/>
                </a:solidFill>
                <a:latin typeface="Open Sans Bold"/>
                <a:ea typeface="Open Sans Bold"/>
                <a:cs typeface="Open Sans Bold"/>
                <a:sym typeface="Open Sans Bold"/>
              </a:rPr>
              <a:t>immediate food needs</a:t>
            </a:r>
            <a:r>
              <a:rPr lang="en-US" sz="2000">
                <a:solidFill>
                  <a:srgbClr val="000000"/>
                </a:solidFill>
                <a:latin typeface="Open Sans Light"/>
                <a:ea typeface="Open Sans Light"/>
                <a:cs typeface="Open Sans Light"/>
                <a:sym typeface="Open Sans Light"/>
              </a:rPr>
              <a:t> but also stands ready for </a:t>
            </a:r>
            <a:r>
              <a:rPr lang="en-US" sz="2000" b="true">
                <a:solidFill>
                  <a:srgbClr val="000000"/>
                </a:solidFill>
                <a:latin typeface="Open Sans Bold"/>
                <a:ea typeface="Open Sans Bold"/>
                <a:cs typeface="Open Sans Bold"/>
                <a:sym typeface="Open Sans Bold"/>
              </a:rPr>
              <a:t>emergency response</a:t>
            </a:r>
            <a:r>
              <a:rPr lang="en-US" sz="2000">
                <a:solidFill>
                  <a:srgbClr val="000000"/>
                </a:solidFill>
                <a:latin typeface="Open Sans Light"/>
                <a:ea typeface="Open Sans Light"/>
                <a:cs typeface="Open Sans Light"/>
                <a:sym typeface="Open Sans Light"/>
              </a:rPr>
              <a:t>, ensuring meals are available in any crisis. </a:t>
            </a:r>
          </a:p>
          <a:p>
            <a:pPr algn="l">
              <a:lnSpc>
                <a:spcPts val="2800"/>
              </a:lnSpc>
            </a:pPr>
          </a:p>
          <a:p>
            <a:pPr algn="l">
              <a:lnSpc>
                <a:spcPts val="2800"/>
              </a:lnSpc>
            </a:pPr>
            <a:r>
              <a:rPr lang="en-US" sz="2000">
                <a:solidFill>
                  <a:srgbClr val="000000"/>
                </a:solidFill>
                <a:latin typeface="Open Sans Light"/>
                <a:ea typeface="Open Sans Light"/>
                <a:cs typeface="Open Sans Light"/>
                <a:sym typeface="Open Sans Light"/>
              </a:rPr>
              <a:t>Beyond emergency aid, this kitchen will be a </a:t>
            </a:r>
            <a:r>
              <a:rPr lang="en-US" sz="2000" u="sng">
                <a:solidFill>
                  <a:srgbClr val="000000"/>
                </a:solidFill>
                <a:latin typeface="Open Sans Light"/>
                <a:ea typeface="Open Sans Light"/>
                <a:cs typeface="Open Sans Light"/>
                <a:sym typeface="Open Sans Light"/>
              </a:rPr>
              <a:t>shared resource for community programs across Maui</a:t>
            </a:r>
            <a:r>
              <a:rPr lang="en-US" sz="2000">
                <a:solidFill>
                  <a:srgbClr val="000000"/>
                </a:solidFill>
                <a:latin typeface="Open Sans Light"/>
                <a:ea typeface="Open Sans Light"/>
                <a:cs typeface="Open Sans Light"/>
                <a:sym typeface="Open Sans Light"/>
              </a:rPr>
              <a:t>, fostering collaboration and resilience. Additionally, developing </a:t>
            </a:r>
            <a:r>
              <a:rPr lang="en-US" sz="2000" u="sng">
                <a:solidFill>
                  <a:srgbClr val="000000"/>
                </a:solidFill>
                <a:latin typeface="Open Sans Light"/>
                <a:ea typeface="Open Sans Light"/>
                <a:cs typeface="Open Sans Light"/>
                <a:sym typeface="Open Sans Light"/>
              </a:rPr>
              <a:t>donation-based products</a:t>
            </a:r>
            <a:r>
              <a:rPr lang="en-US" sz="2000">
                <a:solidFill>
                  <a:srgbClr val="000000"/>
                </a:solidFill>
                <a:latin typeface="Open Sans Light"/>
                <a:ea typeface="Open Sans Light"/>
                <a:cs typeface="Open Sans Light"/>
                <a:sym typeface="Open Sans Light"/>
              </a:rPr>
              <a:t> will help sustain our efforts, ensuring continued support for those in need.</a:t>
            </a:r>
          </a:p>
        </p:txBody>
      </p:sp>
      <p:sp>
        <p:nvSpPr>
          <p:cNvPr name="Freeform 17" id="17"/>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6"/>
            <a:stretch>
              <a:fillRect l="0" t="0" r="0" b="0"/>
            </a:stretch>
          </a:blipFill>
        </p:spPr>
      </p:sp>
      <p:sp>
        <p:nvSpPr>
          <p:cNvPr name="TextBox 19" id="19"/>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20" id="20"/>
          <p:cNvSpPr txBox="true"/>
          <p:nvPr/>
        </p:nvSpPr>
        <p:spPr>
          <a:xfrm rot="0">
            <a:off x="1028700" y="3026788"/>
            <a:ext cx="3273316" cy="941070"/>
          </a:xfrm>
          <a:prstGeom prst="rect">
            <a:avLst/>
          </a:prstGeom>
        </p:spPr>
        <p:txBody>
          <a:bodyPr anchor="t" rtlCol="false" tIns="0" lIns="0" bIns="0" rIns="0">
            <a:spAutoFit/>
          </a:bodyPr>
          <a:lstStyle/>
          <a:p>
            <a:pPr algn="l">
              <a:lnSpc>
                <a:spcPts val="3780"/>
              </a:lnSpc>
            </a:pPr>
            <a:r>
              <a:rPr lang="en-US" b="true" sz="2700">
                <a:solidFill>
                  <a:srgbClr val="FFFFFF"/>
                </a:solidFill>
                <a:latin typeface="Glacial Indifference Bold"/>
                <a:ea typeface="Glacial Indifference Bold"/>
                <a:cs typeface="Glacial Indifference Bold"/>
                <a:sym typeface="Glacial Indifference Bold"/>
              </a:rPr>
              <a:t>MAUI COMMUNITY FRIDGE COLLECTIVE</a:t>
            </a:r>
          </a:p>
        </p:txBody>
      </p:sp>
      <p:sp>
        <p:nvSpPr>
          <p:cNvPr name="TextBox 21" id="21"/>
          <p:cNvSpPr txBox="true"/>
          <p:nvPr/>
        </p:nvSpPr>
        <p:spPr>
          <a:xfrm rot="0">
            <a:off x="9785706" y="3026788"/>
            <a:ext cx="3273316" cy="941070"/>
          </a:xfrm>
          <a:prstGeom prst="rect">
            <a:avLst/>
          </a:prstGeom>
        </p:spPr>
        <p:txBody>
          <a:bodyPr anchor="t" rtlCol="false" tIns="0" lIns="0" bIns="0" rIns="0">
            <a:spAutoFit/>
          </a:bodyPr>
          <a:lstStyle/>
          <a:p>
            <a:pPr algn="l">
              <a:lnSpc>
                <a:spcPts val="3780"/>
              </a:lnSpc>
            </a:pPr>
            <a:r>
              <a:rPr lang="en-US" b="true" sz="2700">
                <a:solidFill>
                  <a:srgbClr val="FFFFFF"/>
                </a:solidFill>
                <a:latin typeface="Glacial Indifference Bold"/>
                <a:ea typeface="Glacial Indifference Bold"/>
                <a:cs typeface="Glacial Indifference Bold"/>
                <a:sym typeface="Glacial Indifference Bold"/>
              </a:rPr>
              <a:t>MAUI CENTRAL KITCHEN</a:t>
            </a:r>
          </a:p>
        </p:txBody>
      </p:sp>
      <p:sp>
        <p:nvSpPr>
          <p:cNvPr name="Freeform 22" id="22"/>
          <p:cNvSpPr/>
          <p:nvPr/>
        </p:nvSpPr>
        <p:spPr>
          <a:xfrm flipH="false" flipV="false" rot="0">
            <a:off x="1094473" y="4205983"/>
            <a:ext cx="315797" cy="586786"/>
          </a:xfrm>
          <a:custGeom>
            <a:avLst/>
            <a:gdLst/>
            <a:ahLst/>
            <a:cxnLst/>
            <a:rect r="r" b="b" t="t" l="l"/>
            <a:pathLst>
              <a:path h="586786" w="315797">
                <a:moveTo>
                  <a:pt x="0" y="0"/>
                </a:moveTo>
                <a:lnTo>
                  <a:pt x="315798" y="0"/>
                </a:lnTo>
                <a:lnTo>
                  <a:pt x="315798" y="586786"/>
                </a:lnTo>
                <a:lnTo>
                  <a:pt x="0" y="5867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3" id="23"/>
          <p:cNvSpPr/>
          <p:nvPr/>
        </p:nvSpPr>
        <p:spPr>
          <a:xfrm flipH="false" flipV="false" rot="0">
            <a:off x="9785706" y="4205983"/>
            <a:ext cx="785847" cy="655200"/>
          </a:xfrm>
          <a:custGeom>
            <a:avLst/>
            <a:gdLst/>
            <a:ahLst/>
            <a:cxnLst/>
            <a:rect r="r" b="b" t="t" l="l"/>
            <a:pathLst>
              <a:path h="655200" w="785847">
                <a:moveTo>
                  <a:pt x="0" y="0"/>
                </a:moveTo>
                <a:lnTo>
                  <a:pt x="785847" y="0"/>
                </a:lnTo>
                <a:lnTo>
                  <a:pt x="785847" y="655200"/>
                </a:lnTo>
                <a:lnTo>
                  <a:pt x="0" y="6552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258300" y="0"/>
            <a:ext cx="9029700" cy="10287000"/>
            <a:chOff x="0" y="0"/>
            <a:chExt cx="12039600" cy="13716000"/>
          </a:xfrm>
        </p:grpSpPr>
        <p:pic>
          <p:nvPicPr>
            <p:cNvPr name="Picture 3" id="3"/>
            <p:cNvPicPr>
              <a:picLocks noChangeAspect="true"/>
            </p:cNvPicPr>
            <p:nvPr/>
          </p:nvPicPr>
          <p:blipFill>
            <a:blip r:embed="rId2"/>
            <a:srcRect l="20793" t="0" r="20793" b="0"/>
            <a:stretch>
              <a:fillRect/>
            </a:stretch>
          </p:blipFill>
          <p:spPr>
            <a:xfrm flipH="false" flipV="false">
              <a:off x="0" y="0"/>
              <a:ext cx="12039600" cy="13716000"/>
            </a:xfrm>
            <a:prstGeom prst="rect">
              <a:avLst/>
            </a:prstGeom>
          </p:spPr>
        </p:pic>
      </p:grpSp>
      <p:grpSp>
        <p:nvGrpSpPr>
          <p:cNvPr name="Group 4" id="4"/>
          <p:cNvGrpSpPr/>
          <p:nvPr/>
        </p:nvGrpSpPr>
        <p:grpSpPr>
          <a:xfrm rot="0">
            <a:off x="0" y="1028700"/>
            <a:ext cx="9258300" cy="2967862"/>
            <a:chOff x="0" y="0"/>
            <a:chExt cx="2438400" cy="781659"/>
          </a:xfrm>
        </p:grpSpPr>
        <p:sp>
          <p:nvSpPr>
            <p:cNvPr name="Freeform 5" id="5"/>
            <p:cNvSpPr/>
            <p:nvPr/>
          </p:nvSpPr>
          <p:spPr>
            <a:xfrm flipH="false" flipV="false" rot="0">
              <a:off x="0" y="0"/>
              <a:ext cx="2438400" cy="781659"/>
            </a:xfrm>
            <a:custGeom>
              <a:avLst/>
              <a:gdLst/>
              <a:ahLst/>
              <a:cxnLst/>
              <a:rect r="r" b="b" t="t" l="l"/>
              <a:pathLst>
                <a:path h="781659" w="2438400">
                  <a:moveTo>
                    <a:pt x="0" y="0"/>
                  </a:moveTo>
                  <a:lnTo>
                    <a:pt x="2438400" y="0"/>
                  </a:lnTo>
                  <a:lnTo>
                    <a:pt x="2438400" y="781659"/>
                  </a:lnTo>
                  <a:lnTo>
                    <a:pt x="0" y="781659"/>
                  </a:lnTo>
                  <a:close/>
                </a:path>
              </a:pathLst>
            </a:custGeom>
            <a:solidFill>
              <a:srgbClr val="30AADD"/>
            </a:solidFill>
          </p:spPr>
        </p:sp>
        <p:sp>
          <p:nvSpPr>
            <p:cNvPr name="TextBox 6" id="6"/>
            <p:cNvSpPr txBox="true"/>
            <p:nvPr/>
          </p:nvSpPr>
          <p:spPr>
            <a:xfrm>
              <a:off x="0" y="-57150"/>
              <a:ext cx="2438400" cy="838809"/>
            </a:xfrm>
            <a:prstGeom prst="rect">
              <a:avLst/>
            </a:prstGeom>
          </p:spPr>
          <p:txBody>
            <a:bodyPr anchor="ctr" rtlCol="false" tIns="50800" lIns="50800" bIns="50800" rIns="50800"/>
            <a:lstStyle/>
            <a:p>
              <a:pPr algn="ctr">
                <a:lnSpc>
                  <a:spcPts val="2800"/>
                </a:lnSpc>
              </a:pPr>
            </a:p>
          </p:txBody>
        </p:sp>
      </p:grpSp>
      <p:sp>
        <p:nvSpPr>
          <p:cNvPr name="Freeform 7" id="7"/>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389263" y="220370"/>
            <a:ext cx="639437" cy="639437"/>
          </a:xfrm>
          <a:custGeom>
            <a:avLst/>
            <a:gdLst/>
            <a:ahLst/>
            <a:cxnLst/>
            <a:rect r="r" b="b" t="t" l="l"/>
            <a:pathLst>
              <a:path h="639437" w="639437">
                <a:moveTo>
                  <a:pt x="0" y="0"/>
                </a:moveTo>
                <a:lnTo>
                  <a:pt x="639437" y="0"/>
                </a:lnTo>
                <a:lnTo>
                  <a:pt x="639437" y="639437"/>
                </a:lnTo>
                <a:lnTo>
                  <a:pt x="0" y="639437"/>
                </a:lnTo>
                <a:lnTo>
                  <a:pt x="0" y="0"/>
                </a:lnTo>
                <a:close/>
              </a:path>
            </a:pathLst>
          </a:custGeom>
          <a:blipFill>
            <a:blip r:embed="rId5"/>
            <a:stretch>
              <a:fillRect l="0" t="0" r="0" b="0"/>
            </a:stretch>
          </a:blipFill>
        </p:spPr>
      </p:sp>
      <p:sp>
        <p:nvSpPr>
          <p:cNvPr name="TextBox 9" id="9"/>
          <p:cNvSpPr txBox="true"/>
          <p:nvPr/>
        </p:nvSpPr>
        <p:spPr>
          <a:xfrm rot="0">
            <a:off x="1498345" y="2136091"/>
            <a:ext cx="6261611" cy="1057221"/>
          </a:xfrm>
          <a:prstGeom prst="rect">
            <a:avLst/>
          </a:prstGeom>
        </p:spPr>
        <p:txBody>
          <a:bodyPr anchor="t" rtlCol="false" tIns="0" lIns="0" bIns="0" rIns="0">
            <a:spAutoFit/>
          </a:bodyPr>
          <a:lstStyle/>
          <a:p>
            <a:pPr algn="l">
              <a:lnSpc>
                <a:spcPts val="8399"/>
              </a:lnSpc>
            </a:pPr>
            <a:r>
              <a:rPr lang="en-US" sz="6999" b="true">
                <a:solidFill>
                  <a:srgbClr val="FFFFFF"/>
                </a:solidFill>
                <a:latin typeface="Glacial Indifference Bold"/>
                <a:ea typeface="Glacial Indifference Bold"/>
                <a:cs typeface="Glacial Indifference Bold"/>
                <a:sym typeface="Glacial Indifference Bold"/>
              </a:rPr>
              <a:t>We need  you!</a:t>
            </a:r>
          </a:p>
        </p:txBody>
      </p:sp>
      <p:sp>
        <p:nvSpPr>
          <p:cNvPr name="TextBox 10" id="10"/>
          <p:cNvSpPr txBox="true"/>
          <p:nvPr/>
        </p:nvSpPr>
        <p:spPr>
          <a:xfrm rot="0">
            <a:off x="1498345" y="4426775"/>
            <a:ext cx="6261611" cy="358775"/>
          </a:xfrm>
          <a:prstGeom prst="rect">
            <a:avLst/>
          </a:prstGeom>
        </p:spPr>
        <p:txBody>
          <a:bodyPr anchor="t" rtlCol="false" tIns="0" lIns="0" bIns="0" rIns="0">
            <a:spAutoFit/>
          </a:bodyPr>
          <a:lstStyle/>
          <a:p>
            <a:pPr algn="l">
              <a:lnSpc>
                <a:spcPts val="2800"/>
              </a:lnSpc>
            </a:pPr>
            <a:r>
              <a:rPr lang="en-US" b="true" sz="2000">
                <a:solidFill>
                  <a:srgbClr val="2BBEC1"/>
                </a:solidFill>
                <a:latin typeface="Glacial Indifference Bold"/>
                <a:ea typeface="Glacial Indifference Bold"/>
                <a:cs typeface="Glacial Indifference Bold"/>
                <a:sym typeface="Glacial Indifference Bold"/>
              </a:rPr>
              <a:t>Volunteer, Donate, or become a program sponsor!</a:t>
            </a:r>
          </a:p>
        </p:txBody>
      </p:sp>
      <p:sp>
        <p:nvSpPr>
          <p:cNvPr name="TextBox 11" id="11"/>
          <p:cNvSpPr txBox="true"/>
          <p:nvPr/>
        </p:nvSpPr>
        <p:spPr>
          <a:xfrm rot="0">
            <a:off x="1498345" y="4587112"/>
            <a:ext cx="6261611" cy="5283200"/>
          </a:xfrm>
          <a:prstGeom prst="rect">
            <a:avLst/>
          </a:prstGeom>
        </p:spPr>
        <p:txBody>
          <a:bodyPr anchor="t" rtlCol="false" tIns="0" lIns="0" bIns="0" rIns="0">
            <a:spAutoFit/>
          </a:bodyPr>
          <a:lstStyle/>
          <a:p>
            <a:pPr algn="just">
              <a:lnSpc>
                <a:spcPts val="2800"/>
              </a:lnSpc>
            </a:pPr>
          </a:p>
          <a:p>
            <a:pPr algn="just">
              <a:lnSpc>
                <a:spcPts val="2800"/>
              </a:lnSpc>
            </a:pPr>
            <a:r>
              <a:rPr lang="en-US" sz="2000">
                <a:solidFill>
                  <a:srgbClr val="000000"/>
                </a:solidFill>
                <a:latin typeface="Open Sans Light"/>
                <a:ea typeface="Open Sans Light"/>
                <a:cs typeface="Open Sans Light"/>
                <a:sym typeface="Open Sans Light"/>
              </a:rPr>
              <a:t>Your support is vital to keep our essential programs running. By sponsoring our initiatives, you contribute directly to strengthening food security, sustaining our kitchen operations, and providing vital resources for those facing hardship. </a:t>
            </a:r>
          </a:p>
          <a:p>
            <a:pPr algn="just">
              <a:lnSpc>
                <a:spcPts val="2800"/>
              </a:lnSpc>
            </a:pPr>
            <a:r>
              <a:rPr lang="en-US" sz="2000">
                <a:solidFill>
                  <a:srgbClr val="000000"/>
                </a:solidFill>
                <a:latin typeface="Open Sans Light"/>
                <a:ea typeface="Open Sans Light"/>
                <a:cs typeface="Open Sans Light"/>
                <a:sym typeface="Open Sans Light"/>
              </a:rPr>
              <a:t>Your partnership helps ensure fresh, local produce reaches families, hot meals continue for the hungry, and </a:t>
            </a:r>
            <a:r>
              <a:rPr lang="en-US" sz="2000" i="true" u="sng">
                <a:solidFill>
                  <a:srgbClr val="000000"/>
                </a:solidFill>
                <a:latin typeface="Open Sans Italics"/>
                <a:ea typeface="Open Sans Italics"/>
                <a:cs typeface="Open Sans Italics"/>
                <a:sym typeface="Open Sans Italics"/>
              </a:rPr>
              <a:t>new projects</a:t>
            </a:r>
            <a:r>
              <a:rPr lang="en-US" sz="2000">
                <a:solidFill>
                  <a:srgbClr val="000000"/>
                </a:solidFill>
                <a:latin typeface="Open Sans Light"/>
                <a:ea typeface="Open Sans Light"/>
                <a:cs typeface="Open Sans Light"/>
                <a:sym typeface="Open Sans Light"/>
              </a:rPr>
              <a:t>, like our community fridge program, </a:t>
            </a:r>
            <a:r>
              <a:rPr lang="en-US" sz="2000" u="sng">
                <a:solidFill>
                  <a:srgbClr val="000000"/>
                </a:solidFill>
                <a:latin typeface="Open Sans Light"/>
                <a:ea typeface="Open Sans Light"/>
                <a:cs typeface="Open Sans Light"/>
                <a:sym typeface="Open Sans Light"/>
              </a:rPr>
              <a:t>become a reality</a:t>
            </a:r>
            <a:r>
              <a:rPr lang="en-US" sz="2000">
                <a:solidFill>
                  <a:srgbClr val="000000"/>
                </a:solidFill>
                <a:latin typeface="Open Sans Light"/>
                <a:ea typeface="Open Sans Light"/>
                <a:cs typeface="Open Sans Light"/>
                <a:sym typeface="Open Sans Light"/>
              </a:rPr>
              <a:t>. </a:t>
            </a:r>
          </a:p>
          <a:p>
            <a:pPr algn="just">
              <a:lnSpc>
                <a:spcPts val="2800"/>
              </a:lnSpc>
            </a:pPr>
          </a:p>
          <a:p>
            <a:pPr algn="just">
              <a:lnSpc>
                <a:spcPts val="2800"/>
              </a:lnSpc>
            </a:pPr>
            <a:r>
              <a:rPr lang="en-US" sz="2000">
                <a:solidFill>
                  <a:srgbClr val="000000"/>
                </a:solidFill>
                <a:latin typeface="Open Sans Light"/>
                <a:ea typeface="Open Sans Light"/>
                <a:cs typeface="Open Sans Light"/>
                <a:sym typeface="Open Sans Light"/>
              </a:rPr>
              <a:t>Together, we can create lasting change and a resilient, thriving Maui. We need your commitment to keep this mission alive—join us in uplifting our community.</a:t>
            </a:r>
          </a:p>
          <a:p>
            <a:pPr algn="just">
              <a:lnSpc>
                <a:spcPts val="2800"/>
              </a:lnSpc>
            </a:pPr>
          </a:p>
        </p:txBody>
      </p:sp>
      <p:sp>
        <p:nvSpPr>
          <p:cNvPr name="TextBox 12" id="12"/>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13" id="13"/>
          <p:cNvSpPr txBox="true"/>
          <p:nvPr/>
        </p:nvSpPr>
        <p:spPr>
          <a:xfrm rot="0">
            <a:off x="9278037" y="4623625"/>
            <a:ext cx="9026444" cy="3769995"/>
          </a:xfrm>
          <a:prstGeom prst="rect">
            <a:avLst/>
          </a:prstGeom>
        </p:spPr>
        <p:txBody>
          <a:bodyPr anchor="t" rtlCol="false" tIns="0" lIns="0" bIns="0" rIns="0">
            <a:spAutoFit/>
          </a:bodyPr>
          <a:lstStyle/>
          <a:p>
            <a:pPr algn="ctr">
              <a:lnSpc>
                <a:spcPts val="5880"/>
              </a:lnSpc>
            </a:pPr>
            <a:r>
              <a:rPr lang="en-US" sz="4200" b="true">
                <a:solidFill>
                  <a:srgbClr val="FFC72C"/>
                </a:solidFill>
                <a:latin typeface="Futura Bold"/>
                <a:ea typeface="Futura Bold"/>
                <a:cs typeface="Futura Bold"/>
                <a:sym typeface="Futura Bold"/>
              </a:rPr>
              <a:t>When you talk about food people don't want a solution one week from now, one month from now. </a:t>
            </a:r>
          </a:p>
          <a:p>
            <a:pPr algn="ctr">
              <a:lnSpc>
                <a:spcPts val="5880"/>
              </a:lnSpc>
            </a:pPr>
            <a:r>
              <a:rPr lang="en-US" sz="4200" b="true">
                <a:solidFill>
                  <a:srgbClr val="FFC72C"/>
                </a:solidFill>
                <a:latin typeface="Futura Bold"/>
                <a:ea typeface="Futura Bold"/>
                <a:cs typeface="Futura Bold"/>
                <a:sym typeface="Futura Bold"/>
              </a:rPr>
              <a:t>The solution has to be now.</a:t>
            </a:r>
          </a:p>
          <a:p>
            <a:pPr algn="ctr" marL="0" indent="0" lvl="0">
              <a:lnSpc>
                <a:spcPts val="5880"/>
              </a:lnSpc>
              <a:spcBef>
                <a:spcPct val="0"/>
              </a:spcBef>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9040" y="3922107"/>
            <a:ext cx="5268214" cy="1813919"/>
            <a:chOff x="0" y="0"/>
            <a:chExt cx="775910" cy="267157"/>
          </a:xfrm>
        </p:grpSpPr>
        <p:sp>
          <p:nvSpPr>
            <p:cNvPr name="Freeform 3" id="3"/>
            <p:cNvSpPr/>
            <p:nvPr/>
          </p:nvSpPr>
          <p:spPr>
            <a:xfrm flipH="false" flipV="false" rot="0">
              <a:off x="0" y="0"/>
              <a:ext cx="775910" cy="267157"/>
            </a:xfrm>
            <a:custGeom>
              <a:avLst/>
              <a:gdLst/>
              <a:ahLst/>
              <a:cxnLst/>
              <a:rect r="r" b="b" t="t" l="l"/>
              <a:pathLst>
                <a:path h="267157" w="775910">
                  <a:moveTo>
                    <a:pt x="44087" y="0"/>
                  </a:moveTo>
                  <a:lnTo>
                    <a:pt x="731824" y="0"/>
                  </a:lnTo>
                  <a:cubicBezTo>
                    <a:pt x="743516" y="0"/>
                    <a:pt x="754730" y="4645"/>
                    <a:pt x="762998" y="12913"/>
                  </a:cubicBezTo>
                  <a:cubicBezTo>
                    <a:pt x="771266" y="21181"/>
                    <a:pt x="775910" y="32394"/>
                    <a:pt x="775910" y="44087"/>
                  </a:cubicBezTo>
                  <a:lnTo>
                    <a:pt x="775910" y="223070"/>
                  </a:lnTo>
                  <a:cubicBezTo>
                    <a:pt x="775910" y="247418"/>
                    <a:pt x="756172" y="267157"/>
                    <a:pt x="731824" y="267157"/>
                  </a:cubicBezTo>
                  <a:lnTo>
                    <a:pt x="44087" y="267157"/>
                  </a:lnTo>
                  <a:cubicBezTo>
                    <a:pt x="32394" y="267157"/>
                    <a:pt x="21181" y="262512"/>
                    <a:pt x="12913" y="254244"/>
                  </a:cubicBezTo>
                  <a:cubicBezTo>
                    <a:pt x="4645" y="245976"/>
                    <a:pt x="0" y="234763"/>
                    <a:pt x="0" y="223070"/>
                  </a:cubicBezTo>
                  <a:lnTo>
                    <a:pt x="0" y="44087"/>
                  </a:lnTo>
                  <a:cubicBezTo>
                    <a:pt x="0" y="19738"/>
                    <a:pt x="19738" y="0"/>
                    <a:pt x="44087" y="0"/>
                  </a:cubicBezTo>
                  <a:close/>
                </a:path>
              </a:pathLst>
            </a:custGeom>
            <a:solidFill>
              <a:srgbClr val="FFC72C"/>
            </a:solidFill>
          </p:spPr>
        </p:sp>
        <p:sp>
          <p:nvSpPr>
            <p:cNvPr name="TextBox 4" id="4"/>
            <p:cNvSpPr txBox="true"/>
            <p:nvPr/>
          </p:nvSpPr>
          <p:spPr>
            <a:xfrm>
              <a:off x="0" y="-57150"/>
              <a:ext cx="775910" cy="324307"/>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4"/>
            <a:stretch>
              <a:fillRect l="0" t="0" r="0" b="0"/>
            </a:stretch>
          </a:blipFill>
        </p:spPr>
      </p:sp>
      <p:grpSp>
        <p:nvGrpSpPr>
          <p:cNvPr name="Group 7" id="7"/>
          <p:cNvGrpSpPr/>
          <p:nvPr/>
        </p:nvGrpSpPr>
        <p:grpSpPr>
          <a:xfrm rot="0">
            <a:off x="6509893" y="3960487"/>
            <a:ext cx="5268214" cy="1813919"/>
            <a:chOff x="0" y="0"/>
            <a:chExt cx="775910" cy="267157"/>
          </a:xfrm>
        </p:grpSpPr>
        <p:sp>
          <p:nvSpPr>
            <p:cNvPr name="Freeform 8" id="8"/>
            <p:cNvSpPr/>
            <p:nvPr/>
          </p:nvSpPr>
          <p:spPr>
            <a:xfrm flipH="false" flipV="false" rot="0">
              <a:off x="0" y="0"/>
              <a:ext cx="775910" cy="267157"/>
            </a:xfrm>
            <a:custGeom>
              <a:avLst/>
              <a:gdLst/>
              <a:ahLst/>
              <a:cxnLst/>
              <a:rect r="r" b="b" t="t" l="l"/>
              <a:pathLst>
                <a:path h="267157" w="775910">
                  <a:moveTo>
                    <a:pt x="44087" y="0"/>
                  </a:moveTo>
                  <a:lnTo>
                    <a:pt x="731824" y="0"/>
                  </a:lnTo>
                  <a:cubicBezTo>
                    <a:pt x="743516" y="0"/>
                    <a:pt x="754730" y="4645"/>
                    <a:pt x="762998" y="12913"/>
                  </a:cubicBezTo>
                  <a:cubicBezTo>
                    <a:pt x="771266" y="21181"/>
                    <a:pt x="775910" y="32394"/>
                    <a:pt x="775910" y="44087"/>
                  </a:cubicBezTo>
                  <a:lnTo>
                    <a:pt x="775910" y="223070"/>
                  </a:lnTo>
                  <a:cubicBezTo>
                    <a:pt x="775910" y="247418"/>
                    <a:pt x="756172" y="267157"/>
                    <a:pt x="731824" y="267157"/>
                  </a:cubicBezTo>
                  <a:lnTo>
                    <a:pt x="44087" y="267157"/>
                  </a:lnTo>
                  <a:cubicBezTo>
                    <a:pt x="32394" y="267157"/>
                    <a:pt x="21181" y="262512"/>
                    <a:pt x="12913" y="254244"/>
                  </a:cubicBezTo>
                  <a:cubicBezTo>
                    <a:pt x="4645" y="245976"/>
                    <a:pt x="0" y="234763"/>
                    <a:pt x="0" y="223070"/>
                  </a:cubicBezTo>
                  <a:lnTo>
                    <a:pt x="0" y="44087"/>
                  </a:lnTo>
                  <a:cubicBezTo>
                    <a:pt x="0" y="19738"/>
                    <a:pt x="19738" y="0"/>
                    <a:pt x="44087" y="0"/>
                  </a:cubicBezTo>
                  <a:close/>
                </a:path>
              </a:pathLst>
            </a:custGeom>
            <a:solidFill>
              <a:srgbClr val="FFC72C"/>
            </a:solidFill>
          </p:spPr>
        </p:sp>
        <p:sp>
          <p:nvSpPr>
            <p:cNvPr name="TextBox 9" id="9"/>
            <p:cNvSpPr txBox="true"/>
            <p:nvPr/>
          </p:nvSpPr>
          <p:spPr>
            <a:xfrm>
              <a:off x="0" y="-57150"/>
              <a:ext cx="775910" cy="324307"/>
            </a:xfrm>
            <a:prstGeom prst="rect">
              <a:avLst/>
            </a:prstGeom>
          </p:spPr>
          <p:txBody>
            <a:bodyPr anchor="ctr" rtlCol="false" tIns="50800" lIns="50800" bIns="50800" rIns="50800"/>
            <a:lstStyle/>
            <a:p>
              <a:pPr algn="ctr">
                <a:lnSpc>
                  <a:spcPts val="2800"/>
                </a:lnSpc>
              </a:pPr>
            </a:p>
          </p:txBody>
        </p:sp>
      </p:grpSp>
      <p:grpSp>
        <p:nvGrpSpPr>
          <p:cNvPr name="Group 10" id="10"/>
          <p:cNvGrpSpPr/>
          <p:nvPr/>
        </p:nvGrpSpPr>
        <p:grpSpPr>
          <a:xfrm rot="0">
            <a:off x="12280746" y="3998867"/>
            <a:ext cx="5268214" cy="1813919"/>
            <a:chOff x="0" y="0"/>
            <a:chExt cx="775910" cy="267157"/>
          </a:xfrm>
        </p:grpSpPr>
        <p:sp>
          <p:nvSpPr>
            <p:cNvPr name="Freeform 11" id="11"/>
            <p:cNvSpPr/>
            <p:nvPr/>
          </p:nvSpPr>
          <p:spPr>
            <a:xfrm flipH="false" flipV="false" rot="0">
              <a:off x="0" y="0"/>
              <a:ext cx="775910" cy="267157"/>
            </a:xfrm>
            <a:custGeom>
              <a:avLst/>
              <a:gdLst/>
              <a:ahLst/>
              <a:cxnLst/>
              <a:rect r="r" b="b" t="t" l="l"/>
              <a:pathLst>
                <a:path h="267157" w="775910">
                  <a:moveTo>
                    <a:pt x="44087" y="0"/>
                  </a:moveTo>
                  <a:lnTo>
                    <a:pt x="731824" y="0"/>
                  </a:lnTo>
                  <a:cubicBezTo>
                    <a:pt x="743516" y="0"/>
                    <a:pt x="754730" y="4645"/>
                    <a:pt x="762998" y="12913"/>
                  </a:cubicBezTo>
                  <a:cubicBezTo>
                    <a:pt x="771266" y="21181"/>
                    <a:pt x="775910" y="32394"/>
                    <a:pt x="775910" y="44087"/>
                  </a:cubicBezTo>
                  <a:lnTo>
                    <a:pt x="775910" y="223070"/>
                  </a:lnTo>
                  <a:cubicBezTo>
                    <a:pt x="775910" y="247418"/>
                    <a:pt x="756172" y="267157"/>
                    <a:pt x="731824" y="267157"/>
                  </a:cubicBezTo>
                  <a:lnTo>
                    <a:pt x="44087" y="267157"/>
                  </a:lnTo>
                  <a:cubicBezTo>
                    <a:pt x="32394" y="267157"/>
                    <a:pt x="21181" y="262512"/>
                    <a:pt x="12913" y="254244"/>
                  </a:cubicBezTo>
                  <a:cubicBezTo>
                    <a:pt x="4645" y="245976"/>
                    <a:pt x="0" y="234763"/>
                    <a:pt x="0" y="223070"/>
                  </a:cubicBezTo>
                  <a:lnTo>
                    <a:pt x="0" y="44087"/>
                  </a:lnTo>
                  <a:cubicBezTo>
                    <a:pt x="0" y="19738"/>
                    <a:pt x="19738" y="0"/>
                    <a:pt x="44087" y="0"/>
                  </a:cubicBezTo>
                  <a:close/>
                </a:path>
              </a:pathLst>
            </a:custGeom>
            <a:solidFill>
              <a:srgbClr val="FFC72C"/>
            </a:solidFill>
          </p:spPr>
        </p:sp>
        <p:sp>
          <p:nvSpPr>
            <p:cNvPr name="TextBox 12" id="12"/>
            <p:cNvSpPr txBox="true"/>
            <p:nvPr/>
          </p:nvSpPr>
          <p:spPr>
            <a:xfrm>
              <a:off x="0" y="-57150"/>
              <a:ext cx="775910" cy="324307"/>
            </a:xfrm>
            <a:prstGeom prst="rect">
              <a:avLst/>
            </a:prstGeom>
          </p:spPr>
          <p:txBody>
            <a:bodyPr anchor="ctr" rtlCol="false" tIns="50800" lIns="50800" bIns="50800" rIns="50800"/>
            <a:lstStyle/>
            <a:p>
              <a:pPr algn="ctr">
                <a:lnSpc>
                  <a:spcPts val="2800"/>
                </a:lnSpc>
              </a:pPr>
            </a:p>
          </p:txBody>
        </p:sp>
      </p:grpSp>
      <p:sp>
        <p:nvSpPr>
          <p:cNvPr name="Freeform 13" id="13"/>
          <p:cNvSpPr/>
          <p:nvPr/>
        </p:nvSpPr>
        <p:spPr>
          <a:xfrm flipH="false" flipV="false" rot="0">
            <a:off x="2898113" y="2701404"/>
            <a:ext cx="950068" cy="904940"/>
          </a:xfrm>
          <a:custGeom>
            <a:avLst/>
            <a:gdLst/>
            <a:ahLst/>
            <a:cxnLst/>
            <a:rect r="r" b="b" t="t" l="l"/>
            <a:pathLst>
              <a:path h="904940" w="950068">
                <a:moveTo>
                  <a:pt x="0" y="0"/>
                </a:moveTo>
                <a:lnTo>
                  <a:pt x="950068" y="0"/>
                </a:lnTo>
                <a:lnTo>
                  <a:pt x="950068" y="904939"/>
                </a:lnTo>
                <a:lnTo>
                  <a:pt x="0" y="904939"/>
                </a:lnTo>
                <a:lnTo>
                  <a:pt x="0" y="0"/>
                </a:lnTo>
                <a:close/>
              </a:path>
            </a:pathLst>
          </a:custGeom>
          <a:blipFill>
            <a:blip r:embed="rId5"/>
            <a:stretch>
              <a:fillRect l="0" t="0" r="0" b="0"/>
            </a:stretch>
          </a:blipFill>
        </p:spPr>
      </p:sp>
      <p:sp>
        <p:nvSpPr>
          <p:cNvPr name="Freeform 14" id="14"/>
          <p:cNvSpPr/>
          <p:nvPr/>
        </p:nvSpPr>
        <p:spPr>
          <a:xfrm flipH="false" flipV="false" rot="0">
            <a:off x="7655454" y="2701404"/>
            <a:ext cx="1186454" cy="1063784"/>
          </a:xfrm>
          <a:custGeom>
            <a:avLst/>
            <a:gdLst/>
            <a:ahLst/>
            <a:cxnLst/>
            <a:rect r="r" b="b" t="t" l="l"/>
            <a:pathLst>
              <a:path h="1063784" w="1186454">
                <a:moveTo>
                  <a:pt x="0" y="0"/>
                </a:moveTo>
                <a:lnTo>
                  <a:pt x="1186454" y="0"/>
                </a:lnTo>
                <a:lnTo>
                  <a:pt x="1186454" y="1063784"/>
                </a:lnTo>
                <a:lnTo>
                  <a:pt x="0" y="1063784"/>
                </a:lnTo>
                <a:lnTo>
                  <a:pt x="0" y="0"/>
                </a:lnTo>
                <a:close/>
              </a:path>
            </a:pathLst>
          </a:custGeom>
          <a:blipFill>
            <a:blip r:embed="rId5"/>
            <a:stretch>
              <a:fillRect l="0" t="-3116" r="0" b="-3116"/>
            </a:stretch>
          </a:blipFill>
        </p:spPr>
      </p:sp>
      <p:sp>
        <p:nvSpPr>
          <p:cNvPr name="Freeform 15" id="15"/>
          <p:cNvSpPr/>
          <p:nvPr/>
        </p:nvSpPr>
        <p:spPr>
          <a:xfrm flipH="false" flipV="false" rot="0">
            <a:off x="9084071" y="2701404"/>
            <a:ext cx="1186454" cy="1063784"/>
          </a:xfrm>
          <a:custGeom>
            <a:avLst/>
            <a:gdLst/>
            <a:ahLst/>
            <a:cxnLst/>
            <a:rect r="r" b="b" t="t" l="l"/>
            <a:pathLst>
              <a:path h="1063784" w="1186454">
                <a:moveTo>
                  <a:pt x="0" y="0"/>
                </a:moveTo>
                <a:lnTo>
                  <a:pt x="1186454" y="0"/>
                </a:lnTo>
                <a:lnTo>
                  <a:pt x="1186454" y="1063784"/>
                </a:lnTo>
                <a:lnTo>
                  <a:pt x="0" y="1063784"/>
                </a:lnTo>
                <a:lnTo>
                  <a:pt x="0" y="0"/>
                </a:lnTo>
                <a:close/>
              </a:path>
            </a:pathLst>
          </a:custGeom>
          <a:blipFill>
            <a:blip r:embed="rId5"/>
            <a:stretch>
              <a:fillRect l="0" t="-3116" r="0" b="-3116"/>
            </a:stretch>
          </a:blipFill>
        </p:spPr>
      </p:sp>
      <p:sp>
        <p:nvSpPr>
          <p:cNvPr name="Freeform 16" id="16"/>
          <p:cNvSpPr/>
          <p:nvPr/>
        </p:nvSpPr>
        <p:spPr>
          <a:xfrm flipH="false" flipV="false" rot="0">
            <a:off x="13078068" y="2701404"/>
            <a:ext cx="1116834" cy="1063784"/>
          </a:xfrm>
          <a:custGeom>
            <a:avLst/>
            <a:gdLst/>
            <a:ahLst/>
            <a:cxnLst/>
            <a:rect r="r" b="b" t="t" l="l"/>
            <a:pathLst>
              <a:path h="1063784" w="1116834">
                <a:moveTo>
                  <a:pt x="0" y="0"/>
                </a:moveTo>
                <a:lnTo>
                  <a:pt x="1116833" y="0"/>
                </a:lnTo>
                <a:lnTo>
                  <a:pt x="1116833" y="1063784"/>
                </a:lnTo>
                <a:lnTo>
                  <a:pt x="0" y="1063784"/>
                </a:lnTo>
                <a:lnTo>
                  <a:pt x="0" y="0"/>
                </a:lnTo>
                <a:close/>
              </a:path>
            </a:pathLst>
          </a:custGeom>
          <a:blipFill>
            <a:blip r:embed="rId5"/>
            <a:stretch>
              <a:fillRect l="0" t="0" r="0" b="0"/>
            </a:stretch>
          </a:blipFill>
        </p:spPr>
      </p:sp>
      <p:sp>
        <p:nvSpPr>
          <p:cNvPr name="Freeform 17" id="17"/>
          <p:cNvSpPr/>
          <p:nvPr/>
        </p:nvSpPr>
        <p:spPr>
          <a:xfrm flipH="false" flipV="false" rot="0">
            <a:off x="14422855" y="2701404"/>
            <a:ext cx="1116834" cy="1063784"/>
          </a:xfrm>
          <a:custGeom>
            <a:avLst/>
            <a:gdLst/>
            <a:ahLst/>
            <a:cxnLst/>
            <a:rect r="r" b="b" t="t" l="l"/>
            <a:pathLst>
              <a:path h="1063784" w="1116834">
                <a:moveTo>
                  <a:pt x="0" y="0"/>
                </a:moveTo>
                <a:lnTo>
                  <a:pt x="1116833" y="0"/>
                </a:lnTo>
                <a:lnTo>
                  <a:pt x="1116833" y="1063784"/>
                </a:lnTo>
                <a:lnTo>
                  <a:pt x="0" y="1063784"/>
                </a:lnTo>
                <a:lnTo>
                  <a:pt x="0" y="0"/>
                </a:lnTo>
                <a:close/>
              </a:path>
            </a:pathLst>
          </a:custGeom>
          <a:blipFill>
            <a:blip r:embed="rId5"/>
            <a:stretch>
              <a:fillRect l="0" t="0" r="0" b="0"/>
            </a:stretch>
          </a:blipFill>
        </p:spPr>
      </p:sp>
      <p:sp>
        <p:nvSpPr>
          <p:cNvPr name="Freeform 18" id="18"/>
          <p:cNvSpPr/>
          <p:nvPr/>
        </p:nvSpPr>
        <p:spPr>
          <a:xfrm flipH="false" flipV="false" rot="0">
            <a:off x="15634804" y="2701404"/>
            <a:ext cx="1116834" cy="1063784"/>
          </a:xfrm>
          <a:custGeom>
            <a:avLst/>
            <a:gdLst/>
            <a:ahLst/>
            <a:cxnLst/>
            <a:rect r="r" b="b" t="t" l="l"/>
            <a:pathLst>
              <a:path h="1063784" w="1116834">
                <a:moveTo>
                  <a:pt x="0" y="0"/>
                </a:moveTo>
                <a:lnTo>
                  <a:pt x="1116833" y="0"/>
                </a:lnTo>
                <a:lnTo>
                  <a:pt x="1116833" y="1063784"/>
                </a:lnTo>
                <a:lnTo>
                  <a:pt x="0" y="1063784"/>
                </a:lnTo>
                <a:lnTo>
                  <a:pt x="0" y="0"/>
                </a:lnTo>
                <a:close/>
              </a:path>
            </a:pathLst>
          </a:custGeom>
          <a:blipFill>
            <a:blip r:embed="rId5"/>
            <a:stretch>
              <a:fillRect l="0" t="0" r="0" b="0"/>
            </a:stretch>
          </a:blipFill>
        </p:spPr>
      </p:sp>
      <p:sp>
        <p:nvSpPr>
          <p:cNvPr name="Freeform 19" id="19">
            <a:hlinkClick r:id="rId8" tooltip="https://www.amazon.com/hz/wishlist/ls/3CPV8LTICWVDS/ref=hz_ls_biz_ex"/>
          </p:cNvPr>
          <p:cNvSpPr/>
          <p:nvPr/>
        </p:nvSpPr>
        <p:spPr>
          <a:xfrm flipH="false" flipV="false" rot="0">
            <a:off x="2288620" y="9010704"/>
            <a:ext cx="2169054" cy="482615"/>
          </a:xfrm>
          <a:custGeom>
            <a:avLst/>
            <a:gdLst/>
            <a:ahLst/>
            <a:cxnLst/>
            <a:rect r="r" b="b" t="t" l="l"/>
            <a:pathLst>
              <a:path h="482615" w="2169054">
                <a:moveTo>
                  <a:pt x="0" y="0"/>
                </a:moveTo>
                <a:lnTo>
                  <a:pt x="2169055" y="0"/>
                </a:lnTo>
                <a:lnTo>
                  <a:pt x="2169055" y="482615"/>
                </a:lnTo>
                <a:lnTo>
                  <a:pt x="0" y="4826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0">
            <a:off x="5002520" y="981516"/>
            <a:ext cx="9978752" cy="1057221"/>
          </a:xfrm>
          <a:prstGeom prst="rect">
            <a:avLst/>
          </a:prstGeom>
        </p:spPr>
        <p:txBody>
          <a:bodyPr anchor="t" rtlCol="false" tIns="0" lIns="0" bIns="0" rIns="0">
            <a:spAutoFit/>
          </a:bodyPr>
          <a:lstStyle/>
          <a:p>
            <a:pPr algn="l">
              <a:lnSpc>
                <a:spcPts val="8399"/>
              </a:lnSpc>
            </a:pPr>
            <a:r>
              <a:rPr lang="en-US" sz="6999" b="true">
                <a:solidFill>
                  <a:srgbClr val="307ECC"/>
                </a:solidFill>
                <a:latin typeface="Glacial Indifference Bold"/>
                <a:ea typeface="Glacial Indifference Bold"/>
                <a:cs typeface="Glacial Indifference Bold"/>
                <a:sym typeface="Glacial Indifference Bold"/>
              </a:rPr>
              <a:t>Ways You Can Help</a:t>
            </a:r>
          </a:p>
        </p:txBody>
      </p:sp>
      <p:sp>
        <p:nvSpPr>
          <p:cNvPr name="TextBox 21" id="21"/>
          <p:cNvSpPr txBox="true"/>
          <p:nvPr/>
        </p:nvSpPr>
        <p:spPr>
          <a:xfrm rot="0">
            <a:off x="739040" y="5936611"/>
            <a:ext cx="5268214" cy="597879"/>
          </a:xfrm>
          <a:prstGeom prst="rect">
            <a:avLst/>
          </a:prstGeom>
        </p:spPr>
        <p:txBody>
          <a:bodyPr anchor="t" rtlCol="false" tIns="0" lIns="0" bIns="0" rIns="0">
            <a:spAutoFit/>
          </a:bodyPr>
          <a:lstStyle/>
          <a:p>
            <a:pPr algn="ctr">
              <a:lnSpc>
                <a:spcPts val="4846"/>
              </a:lnSpc>
            </a:pPr>
            <a:r>
              <a:rPr lang="en-US" b="true" sz="3461">
                <a:solidFill>
                  <a:srgbClr val="307ECC"/>
                </a:solidFill>
                <a:latin typeface="Glacial Indifference Bold"/>
                <a:ea typeface="Glacial Indifference Bold"/>
                <a:cs typeface="Glacial Indifference Bold"/>
                <a:sym typeface="Glacial Indifference Bold"/>
              </a:rPr>
              <a:t>Amazon Wishlist</a:t>
            </a:r>
          </a:p>
        </p:txBody>
      </p:sp>
      <p:sp>
        <p:nvSpPr>
          <p:cNvPr name="TextBox 22" id="22"/>
          <p:cNvSpPr txBox="true"/>
          <p:nvPr/>
        </p:nvSpPr>
        <p:spPr>
          <a:xfrm rot="0">
            <a:off x="739040" y="6684985"/>
            <a:ext cx="5268214" cy="1943248"/>
          </a:xfrm>
          <a:prstGeom prst="rect">
            <a:avLst/>
          </a:prstGeom>
        </p:spPr>
        <p:txBody>
          <a:bodyPr anchor="t" rtlCol="false" tIns="0" lIns="0" bIns="0" rIns="0">
            <a:spAutoFit/>
          </a:bodyPr>
          <a:lstStyle/>
          <a:p>
            <a:pPr algn="ctr">
              <a:lnSpc>
                <a:spcPts val="2616"/>
              </a:lnSpc>
            </a:pPr>
            <a:r>
              <a:rPr lang="en-US" sz="1869">
                <a:solidFill>
                  <a:srgbClr val="000000"/>
                </a:solidFill>
                <a:latin typeface="Open Sans Light"/>
                <a:ea typeface="Open Sans Light"/>
                <a:cs typeface="Open Sans Light"/>
                <a:sym typeface="Open Sans Light"/>
              </a:rPr>
              <a:t>Your generous contributions of supplies or items from our Amazon Wishlist go directly to stocking our kitchens and supporting our relief efforts. Every item you donate plays a vital role in sustaining our programs and providing immediate aid to those who need it most.</a:t>
            </a:r>
          </a:p>
        </p:txBody>
      </p:sp>
      <p:sp>
        <p:nvSpPr>
          <p:cNvPr name="TextBox 23" id="23"/>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24" id="24"/>
          <p:cNvSpPr txBox="true"/>
          <p:nvPr/>
        </p:nvSpPr>
        <p:spPr>
          <a:xfrm rot="0">
            <a:off x="1107060" y="4542507"/>
            <a:ext cx="4532175" cy="506444"/>
          </a:xfrm>
          <a:prstGeom prst="rect">
            <a:avLst/>
          </a:prstGeom>
        </p:spPr>
        <p:txBody>
          <a:bodyPr anchor="t" rtlCol="false" tIns="0" lIns="0" bIns="0" rIns="0">
            <a:spAutoFit/>
          </a:bodyPr>
          <a:lstStyle/>
          <a:p>
            <a:pPr algn="ctr">
              <a:lnSpc>
                <a:spcPts val="4113"/>
              </a:lnSpc>
            </a:pPr>
            <a:r>
              <a:rPr lang="en-US" b="true" sz="2938">
                <a:solidFill>
                  <a:srgbClr val="333333"/>
                </a:solidFill>
                <a:latin typeface="Glacial Indifference Bold"/>
                <a:ea typeface="Glacial Indifference Bold"/>
                <a:cs typeface="Glacial Indifference Bold"/>
                <a:sym typeface="Glacial Indifference Bold"/>
              </a:rPr>
              <a:t>SUPPLIES AND WISHLIST</a:t>
            </a:r>
          </a:p>
        </p:txBody>
      </p:sp>
      <p:sp>
        <p:nvSpPr>
          <p:cNvPr name="TextBox 25" id="25"/>
          <p:cNvSpPr txBox="true"/>
          <p:nvPr/>
        </p:nvSpPr>
        <p:spPr>
          <a:xfrm rot="0">
            <a:off x="5917659" y="5946136"/>
            <a:ext cx="6452681" cy="548349"/>
          </a:xfrm>
          <a:prstGeom prst="rect">
            <a:avLst/>
          </a:prstGeom>
        </p:spPr>
        <p:txBody>
          <a:bodyPr anchor="t" rtlCol="false" tIns="0" lIns="0" bIns="0" rIns="0">
            <a:spAutoFit/>
          </a:bodyPr>
          <a:lstStyle/>
          <a:p>
            <a:pPr algn="ctr">
              <a:lnSpc>
                <a:spcPts val="4426"/>
              </a:lnSpc>
            </a:pPr>
            <a:r>
              <a:rPr lang="en-US" b="true" sz="3161">
                <a:solidFill>
                  <a:srgbClr val="307ECC"/>
                </a:solidFill>
                <a:latin typeface="Glacial Indifference Bold"/>
                <a:ea typeface="Glacial Indifference Bold"/>
                <a:cs typeface="Glacial Indifference Bold"/>
                <a:sym typeface="Glacial Indifference Bold"/>
              </a:rPr>
              <a:t>Single or Recuring Donation</a:t>
            </a:r>
          </a:p>
        </p:txBody>
      </p:sp>
      <p:sp>
        <p:nvSpPr>
          <p:cNvPr name="TextBox 26" id="26"/>
          <p:cNvSpPr txBox="true"/>
          <p:nvPr/>
        </p:nvSpPr>
        <p:spPr>
          <a:xfrm rot="0">
            <a:off x="6509893" y="6684985"/>
            <a:ext cx="5268214" cy="1943248"/>
          </a:xfrm>
          <a:prstGeom prst="rect">
            <a:avLst/>
          </a:prstGeom>
        </p:spPr>
        <p:txBody>
          <a:bodyPr anchor="t" rtlCol="false" tIns="0" lIns="0" bIns="0" rIns="0">
            <a:spAutoFit/>
          </a:bodyPr>
          <a:lstStyle/>
          <a:p>
            <a:pPr algn="ctr">
              <a:lnSpc>
                <a:spcPts val="2616"/>
              </a:lnSpc>
            </a:pPr>
            <a:r>
              <a:rPr lang="en-US" sz="1869">
                <a:solidFill>
                  <a:srgbClr val="000000"/>
                </a:solidFill>
                <a:latin typeface="Open Sans Light"/>
                <a:ea typeface="Open Sans Light"/>
                <a:cs typeface="Open Sans Light"/>
                <a:sym typeface="Open Sans Light"/>
              </a:rPr>
              <a:t>Your one-time or recurring financial donations empower us to continue preparing meals, delivering produce, and offering support to Maui communities. With your help, we can extend our reach, maintain operations, and respond quickly during times of crisis.</a:t>
            </a:r>
          </a:p>
        </p:txBody>
      </p:sp>
      <p:sp>
        <p:nvSpPr>
          <p:cNvPr name="TextBox 27" id="27"/>
          <p:cNvSpPr txBox="true"/>
          <p:nvPr/>
        </p:nvSpPr>
        <p:spPr>
          <a:xfrm rot="0">
            <a:off x="6877913" y="4580887"/>
            <a:ext cx="4532175" cy="506444"/>
          </a:xfrm>
          <a:prstGeom prst="rect">
            <a:avLst/>
          </a:prstGeom>
        </p:spPr>
        <p:txBody>
          <a:bodyPr anchor="t" rtlCol="false" tIns="0" lIns="0" bIns="0" rIns="0">
            <a:spAutoFit/>
          </a:bodyPr>
          <a:lstStyle/>
          <a:p>
            <a:pPr algn="ctr">
              <a:lnSpc>
                <a:spcPts val="4113"/>
              </a:lnSpc>
            </a:pPr>
            <a:r>
              <a:rPr lang="en-US" b="true" sz="2938">
                <a:solidFill>
                  <a:srgbClr val="333333"/>
                </a:solidFill>
                <a:latin typeface="Glacial Indifference Bold"/>
                <a:ea typeface="Glacial Indifference Bold"/>
                <a:cs typeface="Glacial Indifference Bold"/>
                <a:sym typeface="Glacial Indifference Bold"/>
              </a:rPr>
              <a:t>FINANCIAL DONATION</a:t>
            </a:r>
          </a:p>
        </p:txBody>
      </p:sp>
      <p:sp>
        <p:nvSpPr>
          <p:cNvPr name="TextBox 28" id="28"/>
          <p:cNvSpPr txBox="true"/>
          <p:nvPr/>
        </p:nvSpPr>
        <p:spPr>
          <a:xfrm rot="0">
            <a:off x="12280746" y="5974711"/>
            <a:ext cx="5268214" cy="597933"/>
          </a:xfrm>
          <a:prstGeom prst="rect">
            <a:avLst/>
          </a:prstGeom>
        </p:spPr>
        <p:txBody>
          <a:bodyPr anchor="t" rtlCol="false" tIns="0" lIns="0" bIns="0" rIns="0">
            <a:spAutoFit/>
          </a:bodyPr>
          <a:lstStyle/>
          <a:p>
            <a:pPr algn="ctr">
              <a:lnSpc>
                <a:spcPts val="4846"/>
              </a:lnSpc>
            </a:pPr>
            <a:r>
              <a:rPr lang="en-US" b="true" sz="3461">
                <a:solidFill>
                  <a:srgbClr val="307ECC"/>
                </a:solidFill>
                <a:latin typeface="Glacial Indifference Bold"/>
                <a:ea typeface="Glacial Indifference Bold"/>
                <a:cs typeface="Glacial Indifference Bold"/>
                <a:sym typeface="Glacial Indifference Bold"/>
              </a:rPr>
              <a:t>Fund a Fridge or Kitchen </a:t>
            </a:r>
          </a:p>
        </p:txBody>
      </p:sp>
      <p:sp>
        <p:nvSpPr>
          <p:cNvPr name="TextBox 29" id="29"/>
          <p:cNvSpPr txBox="true"/>
          <p:nvPr/>
        </p:nvSpPr>
        <p:spPr>
          <a:xfrm rot="0">
            <a:off x="12280746" y="6684985"/>
            <a:ext cx="5268214" cy="1943248"/>
          </a:xfrm>
          <a:prstGeom prst="rect">
            <a:avLst/>
          </a:prstGeom>
        </p:spPr>
        <p:txBody>
          <a:bodyPr anchor="t" rtlCol="false" tIns="0" lIns="0" bIns="0" rIns="0">
            <a:spAutoFit/>
          </a:bodyPr>
          <a:lstStyle/>
          <a:p>
            <a:pPr algn="ctr">
              <a:lnSpc>
                <a:spcPts val="2616"/>
              </a:lnSpc>
            </a:pPr>
            <a:r>
              <a:rPr lang="en-US" sz="1869">
                <a:solidFill>
                  <a:srgbClr val="000000"/>
                </a:solidFill>
                <a:latin typeface="Open Sans Light"/>
                <a:ea typeface="Open Sans Light"/>
                <a:cs typeface="Open Sans Light"/>
                <a:sym typeface="Open Sans Light"/>
              </a:rPr>
              <a:t>By sponsoring a program like a community fridge or kitchen, you help lay the foundation for sustainable support and long-term community resilience. Your sponsorship ensures we can expand our services, nourish more individuals, and fortify our mission to serve Maui.</a:t>
            </a:r>
          </a:p>
        </p:txBody>
      </p:sp>
      <p:sp>
        <p:nvSpPr>
          <p:cNvPr name="TextBox 30" id="30"/>
          <p:cNvSpPr txBox="true"/>
          <p:nvPr/>
        </p:nvSpPr>
        <p:spPr>
          <a:xfrm rot="0">
            <a:off x="12648765" y="4619267"/>
            <a:ext cx="4532175" cy="506444"/>
          </a:xfrm>
          <a:prstGeom prst="rect">
            <a:avLst/>
          </a:prstGeom>
        </p:spPr>
        <p:txBody>
          <a:bodyPr anchor="t" rtlCol="false" tIns="0" lIns="0" bIns="0" rIns="0">
            <a:spAutoFit/>
          </a:bodyPr>
          <a:lstStyle/>
          <a:p>
            <a:pPr algn="ctr">
              <a:lnSpc>
                <a:spcPts val="4113"/>
              </a:lnSpc>
            </a:pPr>
            <a:r>
              <a:rPr lang="en-US" b="true" sz="2938">
                <a:solidFill>
                  <a:srgbClr val="333333"/>
                </a:solidFill>
                <a:latin typeface="Glacial Indifference Bold"/>
                <a:ea typeface="Glacial Indifference Bold"/>
                <a:cs typeface="Glacial Indifference Bold"/>
                <a:sym typeface="Glacial Indifference Bold"/>
              </a:rPr>
              <a:t>PROGRAM SPONSOR</a:t>
            </a:r>
          </a:p>
        </p:txBody>
      </p:sp>
      <p:sp>
        <p:nvSpPr>
          <p:cNvPr name="Freeform 31" id="31">
            <a:hlinkClick r:id="rId9" tooltip="https://givebutter.com/SnR7ER"/>
          </p:cNvPr>
          <p:cNvSpPr/>
          <p:nvPr/>
        </p:nvSpPr>
        <p:spPr>
          <a:xfrm flipH="false" flipV="false" rot="0">
            <a:off x="7757381" y="9016993"/>
            <a:ext cx="2169054" cy="482615"/>
          </a:xfrm>
          <a:custGeom>
            <a:avLst/>
            <a:gdLst/>
            <a:ahLst/>
            <a:cxnLst/>
            <a:rect r="r" b="b" t="t" l="l"/>
            <a:pathLst>
              <a:path h="482615" w="2169054">
                <a:moveTo>
                  <a:pt x="0" y="0"/>
                </a:moveTo>
                <a:lnTo>
                  <a:pt x="2169054" y="0"/>
                </a:lnTo>
                <a:lnTo>
                  <a:pt x="2169054" y="482614"/>
                </a:lnTo>
                <a:lnTo>
                  <a:pt x="0" y="4826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2" id="32"/>
          <p:cNvSpPr/>
          <p:nvPr/>
        </p:nvSpPr>
        <p:spPr>
          <a:xfrm flipH="false" flipV="false" rot="0">
            <a:off x="13830325" y="9010704"/>
            <a:ext cx="2169054" cy="482615"/>
          </a:xfrm>
          <a:custGeom>
            <a:avLst/>
            <a:gdLst/>
            <a:ahLst/>
            <a:cxnLst/>
            <a:rect r="r" b="b" t="t" l="l"/>
            <a:pathLst>
              <a:path h="482615" w="2169054">
                <a:moveTo>
                  <a:pt x="0" y="0"/>
                </a:moveTo>
                <a:lnTo>
                  <a:pt x="2169055" y="0"/>
                </a:lnTo>
                <a:lnTo>
                  <a:pt x="2169055" y="482615"/>
                </a:lnTo>
                <a:lnTo>
                  <a:pt x="0" y="4826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33" id="33"/>
          <p:cNvSpPr txBox="true"/>
          <p:nvPr/>
        </p:nvSpPr>
        <p:spPr>
          <a:xfrm rot="0">
            <a:off x="2898113" y="9053574"/>
            <a:ext cx="978694" cy="349249"/>
          </a:xfrm>
          <a:prstGeom prst="rect">
            <a:avLst/>
          </a:prstGeom>
        </p:spPr>
        <p:txBody>
          <a:bodyPr anchor="t" rtlCol="false" tIns="0" lIns="0" bIns="0" rIns="0">
            <a:spAutoFit/>
          </a:bodyPr>
          <a:lstStyle/>
          <a:p>
            <a:pPr algn="ctr" marL="0" indent="0" lvl="0">
              <a:lnSpc>
                <a:spcPts val="2800"/>
              </a:lnSpc>
              <a:spcBef>
                <a:spcPct val="0"/>
              </a:spcBef>
            </a:pPr>
            <a:r>
              <a:rPr lang="en-US" sz="2000">
                <a:solidFill>
                  <a:srgbClr val="69AD3A"/>
                </a:solidFill>
                <a:latin typeface="Canva Sans"/>
                <a:ea typeface="Canva Sans"/>
                <a:cs typeface="Canva Sans"/>
                <a:sym typeface="Canva Sans"/>
              </a:rPr>
              <a:t>Amazon</a:t>
            </a:r>
          </a:p>
        </p:txBody>
      </p:sp>
      <p:sp>
        <p:nvSpPr>
          <p:cNvPr name="TextBox 34" id="34"/>
          <p:cNvSpPr txBox="true"/>
          <p:nvPr/>
        </p:nvSpPr>
        <p:spPr>
          <a:xfrm rot="0">
            <a:off x="8248681" y="9059863"/>
            <a:ext cx="1336774" cy="349249"/>
          </a:xfrm>
          <a:prstGeom prst="rect">
            <a:avLst/>
          </a:prstGeom>
        </p:spPr>
        <p:txBody>
          <a:bodyPr anchor="t" rtlCol="false" tIns="0" lIns="0" bIns="0" rIns="0">
            <a:spAutoFit/>
          </a:bodyPr>
          <a:lstStyle/>
          <a:p>
            <a:pPr algn="ctr" marL="0" indent="0" lvl="0">
              <a:lnSpc>
                <a:spcPts val="2800"/>
              </a:lnSpc>
              <a:spcBef>
                <a:spcPct val="0"/>
              </a:spcBef>
            </a:pPr>
            <a:r>
              <a:rPr lang="en-US" sz="2000">
                <a:solidFill>
                  <a:srgbClr val="69AD3A"/>
                </a:solidFill>
                <a:latin typeface="Canva Sans"/>
                <a:ea typeface="Canva Sans"/>
                <a:cs typeface="Canva Sans"/>
                <a:sym typeface="Canva Sans"/>
              </a:rPr>
              <a:t>GiveButter</a:t>
            </a:r>
          </a:p>
        </p:txBody>
      </p:sp>
      <p:sp>
        <p:nvSpPr>
          <p:cNvPr name="TextBox 35" id="35"/>
          <p:cNvSpPr txBox="true"/>
          <p:nvPr/>
        </p:nvSpPr>
        <p:spPr>
          <a:xfrm rot="0">
            <a:off x="14422855" y="9059863"/>
            <a:ext cx="1274415" cy="349249"/>
          </a:xfrm>
          <a:prstGeom prst="rect">
            <a:avLst/>
          </a:prstGeom>
        </p:spPr>
        <p:txBody>
          <a:bodyPr anchor="t" rtlCol="false" tIns="0" lIns="0" bIns="0" rIns="0">
            <a:spAutoFit/>
          </a:bodyPr>
          <a:lstStyle/>
          <a:p>
            <a:pPr algn="ctr" marL="0" indent="0" lvl="0">
              <a:lnSpc>
                <a:spcPts val="2800"/>
              </a:lnSpc>
              <a:spcBef>
                <a:spcPct val="0"/>
              </a:spcBef>
            </a:pPr>
            <a:r>
              <a:rPr lang="en-US" sz="2000">
                <a:solidFill>
                  <a:srgbClr val="69AD3A"/>
                </a:solidFill>
                <a:latin typeface="Canva Sans"/>
                <a:ea typeface="Canva Sans"/>
                <a:cs typeface="Canva Sans"/>
                <a:sym typeface="Canva Sans"/>
              </a:rPr>
              <a:t>Reach Out</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show="false">
  <p:cSld>
    <p:spTree>
      <p:nvGrpSpPr>
        <p:cNvPr id="1" name=""/>
        <p:cNvGrpSpPr/>
        <p:nvPr/>
      </p:nvGrpSpPr>
      <p:grpSpPr>
        <a:xfrm>
          <a:off x="0" y="0"/>
          <a:ext cx="0" cy="0"/>
          <a:chOff x="0" y="0"/>
          <a:chExt cx="0" cy="0"/>
        </a:xfrm>
      </p:grpSpPr>
      <p:grpSp>
        <p:nvGrpSpPr>
          <p:cNvPr name="Group 2" id="2"/>
          <p:cNvGrpSpPr/>
          <p:nvPr/>
        </p:nvGrpSpPr>
        <p:grpSpPr>
          <a:xfrm rot="0">
            <a:off x="14185069" y="1636702"/>
            <a:ext cx="3458587" cy="3458573"/>
            <a:chOff x="0" y="0"/>
            <a:chExt cx="6350000" cy="6349975"/>
          </a:xfrm>
        </p:grpSpPr>
        <p:sp>
          <p:nvSpPr>
            <p:cNvPr name="Freeform 3" id="3"/>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0444" t="-27210" r="-75981" b="-3503"/>
              </a:stretch>
            </a:blipFill>
          </p:spPr>
        </p:sp>
      </p:grpSp>
      <p:grpSp>
        <p:nvGrpSpPr>
          <p:cNvPr name="Group 4" id="4"/>
          <p:cNvGrpSpPr/>
          <p:nvPr/>
        </p:nvGrpSpPr>
        <p:grpSpPr>
          <a:xfrm rot="0">
            <a:off x="6663653" y="1684927"/>
            <a:ext cx="3458587" cy="3458573"/>
            <a:chOff x="0" y="0"/>
            <a:chExt cx="6350000" cy="6349975"/>
          </a:xfrm>
        </p:grpSpPr>
        <p:sp>
          <p:nvSpPr>
            <p:cNvPr name="Freeform 5" id="5"/>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136" t="0" r="-25136" b="0"/>
              </a:stretch>
            </a:blipFill>
          </p:spPr>
        </p:sp>
      </p:grpSp>
      <p:grpSp>
        <p:nvGrpSpPr>
          <p:cNvPr name="Group 6" id="6"/>
          <p:cNvGrpSpPr/>
          <p:nvPr/>
        </p:nvGrpSpPr>
        <p:grpSpPr>
          <a:xfrm rot="0">
            <a:off x="10512481" y="5799523"/>
            <a:ext cx="3458587" cy="3458573"/>
            <a:chOff x="0" y="0"/>
            <a:chExt cx="6350000" cy="6349975"/>
          </a:xfrm>
        </p:grpSpPr>
        <p:sp>
          <p:nvSpPr>
            <p:cNvPr name="Freeform 7" id="7"/>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90" t="0" r="-90" b="0"/>
              </a:stretch>
            </a:blipFill>
          </p:spPr>
        </p:sp>
      </p:grpSp>
      <p:grpSp>
        <p:nvGrpSpPr>
          <p:cNvPr name="Group 8" id="8"/>
          <p:cNvGrpSpPr/>
          <p:nvPr/>
        </p:nvGrpSpPr>
        <p:grpSpPr>
          <a:xfrm rot="0">
            <a:off x="6663259" y="5799319"/>
            <a:ext cx="3458981" cy="3458981"/>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AADD"/>
            </a:solidFill>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sp>
        <p:nvSpPr>
          <p:cNvPr name="TextBox 11" id="11"/>
          <p:cNvSpPr txBox="true"/>
          <p:nvPr/>
        </p:nvSpPr>
        <p:spPr>
          <a:xfrm rot="0">
            <a:off x="1032873" y="185182"/>
            <a:ext cx="4358612" cy="1076325"/>
          </a:xfrm>
          <a:prstGeom prst="rect">
            <a:avLst/>
          </a:prstGeom>
        </p:spPr>
        <p:txBody>
          <a:bodyPr anchor="t" rtlCol="false" tIns="0" lIns="0" bIns="0" rIns="0">
            <a:spAutoFit/>
          </a:bodyPr>
          <a:lstStyle/>
          <a:p>
            <a:pPr algn="l">
              <a:lnSpc>
                <a:spcPts val="4200"/>
              </a:lnSpc>
            </a:pPr>
            <a:r>
              <a:rPr lang="en-US" sz="3500" b="true">
                <a:solidFill>
                  <a:srgbClr val="307ECC"/>
                </a:solidFill>
                <a:latin typeface="Glacial Indifference Bold"/>
                <a:ea typeface="Glacial Indifference Bold"/>
                <a:cs typeface="Glacial Indifference Bold"/>
                <a:sym typeface="Glacial Indifference Bold"/>
              </a:rPr>
              <a:t>Meet the Leadership Team</a:t>
            </a:r>
          </a:p>
        </p:txBody>
      </p:sp>
      <p:sp>
        <p:nvSpPr>
          <p:cNvPr name="TextBox 12" id="12"/>
          <p:cNvSpPr txBox="true"/>
          <p:nvPr/>
        </p:nvSpPr>
        <p:spPr>
          <a:xfrm rot="0">
            <a:off x="1028700" y="1194832"/>
            <a:ext cx="3415619" cy="523821"/>
          </a:xfrm>
          <a:prstGeom prst="rect">
            <a:avLst/>
          </a:prstGeom>
        </p:spPr>
        <p:txBody>
          <a:bodyPr anchor="t" rtlCol="false" tIns="0" lIns="0" bIns="0" rIns="0">
            <a:spAutoFit/>
          </a:bodyPr>
          <a:lstStyle/>
          <a:p>
            <a:pPr algn="l">
              <a:lnSpc>
                <a:spcPts val="4200"/>
              </a:lnSpc>
            </a:pPr>
            <a:r>
              <a:rPr lang="en-US" b="true" sz="3000">
                <a:solidFill>
                  <a:srgbClr val="FFC72C"/>
                </a:solidFill>
                <a:latin typeface="Glacial Indifference Bold"/>
                <a:ea typeface="Glacial Indifference Bold"/>
                <a:cs typeface="Glacial Indifference Bold"/>
                <a:sym typeface="Glacial Indifference Bold"/>
              </a:rPr>
              <a:t>Together we grow</a:t>
            </a:r>
          </a:p>
        </p:txBody>
      </p:sp>
      <p:sp>
        <p:nvSpPr>
          <p:cNvPr name="TextBox 13" id="13"/>
          <p:cNvSpPr txBox="true"/>
          <p:nvPr/>
        </p:nvSpPr>
        <p:spPr>
          <a:xfrm rot="0">
            <a:off x="981348" y="1835037"/>
            <a:ext cx="5385619" cy="7840980"/>
          </a:xfrm>
          <a:prstGeom prst="rect">
            <a:avLst/>
          </a:prstGeom>
        </p:spPr>
        <p:txBody>
          <a:bodyPr anchor="t" rtlCol="false" tIns="0" lIns="0" bIns="0" rIns="0">
            <a:spAutoFit/>
          </a:bodyPr>
          <a:lstStyle/>
          <a:p>
            <a:pPr algn="l">
              <a:lnSpc>
                <a:spcPts val="2520"/>
              </a:lnSpc>
            </a:pPr>
            <a:r>
              <a:rPr lang="en-US" sz="1800">
                <a:solidFill>
                  <a:srgbClr val="000000"/>
                </a:solidFill>
                <a:latin typeface="Open Sans Light"/>
                <a:ea typeface="Open Sans Light"/>
                <a:cs typeface="Open Sans Light"/>
                <a:sym typeface="Open Sans Light"/>
              </a:rPr>
              <a:t>Rachel, Naim, and Sophelia each bring unique strengths and </a:t>
            </a:r>
            <a:r>
              <a:rPr lang="en-US" sz="1800" b="true">
                <a:solidFill>
                  <a:srgbClr val="000000"/>
                </a:solidFill>
                <a:latin typeface="Open Sans Bold"/>
                <a:ea typeface="Open Sans Bold"/>
                <a:cs typeface="Open Sans Bold"/>
                <a:sym typeface="Open Sans Bold"/>
              </a:rPr>
              <a:t>diverse skills</a:t>
            </a:r>
            <a:r>
              <a:rPr lang="en-US" sz="1800">
                <a:solidFill>
                  <a:srgbClr val="000000"/>
                </a:solidFill>
                <a:latin typeface="Open Sans Light"/>
                <a:ea typeface="Open Sans Light"/>
                <a:cs typeface="Open Sans Light"/>
                <a:sym typeface="Open Sans Light"/>
              </a:rPr>
              <a:t> to the table, creating a dynamic team that embodies dedication, compassion, and vision. </a:t>
            </a:r>
          </a:p>
          <a:p>
            <a:pPr algn="l">
              <a:lnSpc>
                <a:spcPts val="2520"/>
              </a:lnSpc>
            </a:pPr>
          </a:p>
          <a:p>
            <a:pPr algn="l">
              <a:lnSpc>
                <a:spcPts val="2520"/>
              </a:lnSpc>
            </a:pPr>
            <a:r>
              <a:rPr lang="en-US" sz="1800" b="true">
                <a:solidFill>
                  <a:srgbClr val="000000"/>
                </a:solidFill>
                <a:latin typeface="Open Sans Bold"/>
                <a:ea typeface="Open Sans Bold"/>
                <a:cs typeface="Open Sans Bold"/>
                <a:sym typeface="Open Sans Bold"/>
              </a:rPr>
              <a:t>Rachel</a:t>
            </a:r>
            <a:r>
              <a:rPr lang="en-US" sz="1800">
                <a:solidFill>
                  <a:srgbClr val="000000"/>
                </a:solidFill>
                <a:latin typeface="Open Sans Light"/>
                <a:ea typeface="Open Sans Light"/>
                <a:cs typeface="Open Sans Light"/>
                <a:sym typeface="Open Sans Light"/>
              </a:rPr>
              <a:t>, our Executive Director, ensures everything runs smoothly with her unwavering commitment and meticulous attention to detail. From HR and accounting to volunteer operations, she keeps everything on track and the team accountable. </a:t>
            </a:r>
          </a:p>
          <a:p>
            <a:pPr algn="l">
              <a:lnSpc>
                <a:spcPts val="2520"/>
              </a:lnSpc>
            </a:pPr>
          </a:p>
          <a:p>
            <a:pPr algn="l">
              <a:lnSpc>
                <a:spcPts val="2520"/>
              </a:lnSpc>
            </a:pPr>
            <a:r>
              <a:rPr lang="en-US" sz="1800" b="true">
                <a:solidFill>
                  <a:srgbClr val="000000"/>
                </a:solidFill>
                <a:latin typeface="Open Sans Bold"/>
                <a:ea typeface="Open Sans Bold"/>
                <a:cs typeface="Open Sans Bold"/>
                <a:sym typeface="Open Sans Bold"/>
              </a:rPr>
              <a:t>Naim</a:t>
            </a:r>
            <a:r>
              <a:rPr lang="en-US" sz="1800">
                <a:solidFill>
                  <a:srgbClr val="000000"/>
                </a:solidFill>
                <a:latin typeface="Open Sans Light"/>
                <a:ea typeface="Open Sans Light"/>
                <a:cs typeface="Open Sans Light"/>
                <a:sym typeface="Open Sans Light"/>
              </a:rPr>
              <a:t>, co-founder and community leader, brings experience in tech, media, and manufacturing, along with deep ties in the community, with a mission to connect people, place, and purpose. </a:t>
            </a:r>
          </a:p>
          <a:p>
            <a:pPr algn="l">
              <a:lnSpc>
                <a:spcPts val="2520"/>
              </a:lnSpc>
            </a:pPr>
          </a:p>
          <a:p>
            <a:pPr algn="l">
              <a:lnSpc>
                <a:spcPts val="2520"/>
              </a:lnSpc>
            </a:pPr>
            <a:r>
              <a:rPr lang="en-US" sz="1800" b="true">
                <a:solidFill>
                  <a:srgbClr val="000000"/>
                </a:solidFill>
                <a:latin typeface="Open Sans Bold"/>
                <a:ea typeface="Open Sans Bold"/>
                <a:cs typeface="Open Sans Bold"/>
                <a:sym typeface="Open Sans Bold"/>
              </a:rPr>
              <a:t>Sophelia</a:t>
            </a:r>
            <a:r>
              <a:rPr lang="en-US" sz="1800">
                <a:solidFill>
                  <a:srgbClr val="000000"/>
                </a:solidFill>
                <a:latin typeface="Open Sans Light"/>
                <a:ea typeface="Open Sans Light"/>
                <a:cs typeface="Open Sans Light"/>
                <a:sym typeface="Open Sans Light"/>
              </a:rPr>
              <a:t>, born and raised in Maui, brings deep roots in community service. Her expertise in organizational development and people management ensures our programs stay impactful, efficient, and reliable. </a:t>
            </a:r>
          </a:p>
          <a:p>
            <a:pPr algn="l">
              <a:lnSpc>
                <a:spcPts val="2520"/>
              </a:lnSpc>
            </a:pPr>
          </a:p>
          <a:p>
            <a:pPr algn="l">
              <a:lnSpc>
                <a:spcPts val="2520"/>
              </a:lnSpc>
            </a:pPr>
            <a:r>
              <a:rPr lang="en-US" sz="1800">
                <a:solidFill>
                  <a:srgbClr val="000000"/>
                </a:solidFill>
                <a:latin typeface="Open Sans Light"/>
                <a:ea typeface="Open Sans Light"/>
                <a:cs typeface="Open Sans Light"/>
                <a:sym typeface="Open Sans Light"/>
              </a:rPr>
              <a:t>Together, they form a strong, collaborative team that leads with heart and drives forward the mission of our programs.</a:t>
            </a:r>
          </a:p>
        </p:txBody>
      </p:sp>
      <p:grpSp>
        <p:nvGrpSpPr>
          <p:cNvPr name="Group 14" id="14"/>
          <p:cNvGrpSpPr/>
          <p:nvPr/>
        </p:nvGrpSpPr>
        <p:grpSpPr>
          <a:xfrm rot="0">
            <a:off x="10512481" y="1636702"/>
            <a:ext cx="3458981" cy="3458981"/>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7ECC"/>
            </a:solidFill>
          </p:spPr>
        </p:sp>
        <p:sp>
          <p:nvSpPr>
            <p:cNvPr name="TextBox 16" id="16"/>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grpSp>
        <p:nvGrpSpPr>
          <p:cNvPr name="Group 17" id="17"/>
          <p:cNvGrpSpPr/>
          <p:nvPr/>
        </p:nvGrpSpPr>
        <p:grpSpPr>
          <a:xfrm rot="0">
            <a:off x="14184675" y="5799319"/>
            <a:ext cx="3458981" cy="3458981"/>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AADD"/>
            </a:solidFill>
          </p:spPr>
        </p:sp>
        <p:sp>
          <p:nvSpPr>
            <p:cNvPr name="TextBox 19" id="19"/>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sp>
        <p:nvSpPr>
          <p:cNvPr name="TextBox 20" id="20"/>
          <p:cNvSpPr txBox="true"/>
          <p:nvPr/>
        </p:nvSpPr>
        <p:spPr>
          <a:xfrm rot="0">
            <a:off x="6906329" y="6582087"/>
            <a:ext cx="2972841" cy="1057275"/>
          </a:xfrm>
          <a:prstGeom prst="rect">
            <a:avLst/>
          </a:prstGeom>
        </p:spPr>
        <p:txBody>
          <a:bodyPr anchor="t" rtlCol="false" tIns="0" lIns="0" bIns="0" rIns="0">
            <a:spAutoFit/>
          </a:bodyPr>
          <a:lstStyle/>
          <a:p>
            <a:pPr algn="ctr">
              <a:lnSpc>
                <a:spcPts val="4200"/>
              </a:lnSpc>
            </a:pPr>
            <a:r>
              <a:rPr lang="en-US" b="true" sz="3000">
                <a:solidFill>
                  <a:srgbClr val="FFFFFF"/>
                </a:solidFill>
                <a:latin typeface="Glacial Indifference Bold"/>
                <a:ea typeface="Glacial Indifference Bold"/>
                <a:cs typeface="Glacial Indifference Bold"/>
                <a:sym typeface="Glacial Indifference Bold"/>
              </a:rPr>
              <a:t>Sophelia Oberlander</a:t>
            </a:r>
          </a:p>
        </p:txBody>
      </p:sp>
      <p:sp>
        <p:nvSpPr>
          <p:cNvPr name="TextBox 21" id="21"/>
          <p:cNvSpPr txBox="true"/>
          <p:nvPr/>
        </p:nvSpPr>
        <p:spPr>
          <a:xfrm rot="0">
            <a:off x="7113344" y="7751336"/>
            <a:ext cx="2558811" cy="860425"/>
          </a:xfrm>
          <a:prstGeom prst="rect">
            <a:avLst/>
          </a:prstGeom>
        </p:spPr>
        <p:txBody>
          <a:bodyPr anchor="t" rtlCol="false" tIns="0" lIns="0" bIns="0" rIns="0">
            <a:spAutoFit/>
          </a:bodyPr>
          <a:lstStyle/>
          <a:p>
            <a:pPr algn="ctr">
              <a:lnSpc>
                <a:spcPts val="3499"/>
              </a:lnSpc>
            </a:pPr>
            <a:r>
              <a:rPr lang="en-US" sz="2499">
                <a:solidFill>
                  <a:srgbClr val="FFFFFF"/>
                </a:solidFill>
                <a:latin typeface="Open Sans Light"/>
                <a:ea typeface="Open Sans Light"/>
                <a:cs typeface="Open Sans Light"/>
                <a:sym typeface="Open Sans Light"/>
              </a:rPr>
              <a:t>Director of Operations</a:t>
            </a:r>
          </a:p>
        </p:txBody>
      </p:sp>
      <p:sp>
        <p:nvSpPr>
          <p:cNvPr name="TextBox 22" id="22"/>
          <p:cNvSpPr txBox="true"/>
          <p:nvPr/>
        </p:nvSpPr>
        <p:spPr>
          <a:xfrm rot="0">
            <a:off x="10755550" y="2686142"/>
            <a:ext cx="2972841" cy="523821"/>
          </a:xfrm>
          <a:prstGeom prst="rect">
            <a:avLst/>
          </a:prstGeom>
        </p:spPr>
        <p:txBody>
          <a:bodyPr anchor="t" rtlCol="false" tIns="0" lIns="0" bIns="0" rIns="0">
            <a:spAutoFit/>
          </a:bodyPr>
          <a:lstStyle/>
          <a:p>
            <a:pPr algn="ctr">
              <a:lnSpc>
                <a:spcPts val="4200"/>
              </a:lnSpc>
            </a:pPr>
            <a:r>
              <a:rPr lang="en-US" b="true" sz="3000">
                <a:solidFill>
                  <a:srgbClr val="FFFFFF"/>
                </a:solidFill>
                <a:latin typeface="Glacial Indifference Bold"/>
                <a:ea typeface="Glacial Indifference Bold"/>
                <a:cs typeface="Glacial Indifference Bold"/>
                <a:sym typeface="Glacial Indifference Bold"/>
              </a:rPr>
              <a:t>Rachel Tarver</a:t>
            </a:r>
          </a:p>
        </p:txBody>
      </p:sp>
      <p:sp>
        <p:nvSpPr>
          <p:cNvPr name="TextBox 23" id="23"/>
          <p:cNvSpPr txBox="true"/>
          <p:nvPr/>
        </p:nvSpPr>
        <p:spPr>
          <a:xfrm rot="0">
            <a:off x="11498761" y="3308838"/>
            <a:ext cx="1486420" cy="941070"/>
          </a:xfrm>
          <a:prstGeom prst="rect">
            <a:avLst/>
          </a:prstGeom>
        </p:spPr>
        <p:txBody>
          <a:bodyPr anchor="t" rtlCol="false" tIns="0" lIns="0" bIns="0" rIns="0">
            <a:spAutoFit/>
          </a:bodyPr>
          <a:lstStyle/>
          <a:p>
            <a:pPr algn="ctr">
              <a:lnSpc>
                <a:spcPts val="3779"/>
              </a:lnSpc>
            </a:pPr>
            <a:r>
              <a:rPr lang="en-US" sz="2699">
                <a:solidFill>
                  <a:srgbClr val="FFFFFF"/>
                </a:solidFill>
                <a:latin typeface="Open Sans Light"/>
                <a:ea typeface="Open Sans Light"/>
                <a:cs typeface="Open Sans Light"/>
                <a:sym typeface="Open Sans Light"/>
              </a:rPr>
              <a:t>Executive Director</a:t>
            </a:r>
          </a:p>
        </p:txBody>
      </p:sp>
      <p:sp>
        <p:nvSpPr>
          <p:cNvPr name="TextBox 24" id="24"/>
          <p:cNvSpPr txBox="true"/>
          <p:nvPr/>
        </p:nvSpPr>
        <p:spPr>
          <a:xfrm rot="0">
            <a:off x="14427745" y="6848814"/>
            <a:ext cx="2972841" cy="523821"/>
          </a:xfrm>
          <a:prstGeom prst="rect">
            <a:avLst/>
          </a:prstGeom>
        </p:spPr>
        <p:txBody>
          <a:bodyPr anchor="t" rtlCol="false" tIns="0" lIns="0" bIns="0" rIns="0">
            <a:spAutoFit/>
          </a:bodyPr>
          <a:lstStyle/>
          <a:p>
            <a:pPr algn="ctr">
              <a:lnSpc>
                <a:spcPts val="4200"/>
              </a:lnSpc>
            </a:pPr>
            <a:r>
              <a:rPr lang="en-US" b="true" sz="3000">
                <a:solidFill>
                  <a:srgbClr val="FFFFFF"/>
                </a:solidFill>
                <a:latin typeface="Glacial Indifference Bold"/>
                <a:ea typeface="Glacial Indifference Bold"/>
                <a:cs typeface="Glacial Indifference Bold"/>
                <a:sym typeface="Glacial Indifference Bold"/>
              </a:rPr>
              <a:t>Naim Ferguson</a:t>
            </a:r>
          </a:p>
        </p:txBody>
      </p:sp>
      <p:sp>
        <p:nvSpPr>
          <p:cNvPr name="TextBox 25" id="25"/>
          <p:cNvSpPr txBox="true"/>
          <p:nvPr/>
        </p:nvSpPr>
        <p:spPr>
          <a:xfrm rot="0">
            <a:off x="14355165" y="7490913"/>
            <a:ext cx="3118001" cy="815340"/>
          </a:xfrm>
          <a:prstGeom prst="rect">
            <a:avLst/>
          </a:prstGeom>
        </p:spPr>
        <p:txBody>
          <a:bodyPr anchor="t" rtlCol="false" tIns="0" lIns="0" bIns="0" rIns="0">
            <a:spAutoFit/>
          </a:bodyPr>
          <a:lstStyle/>
          <a:p>
            <a:pPr algn="ctr">
              <a:lnSpc>
                <a:spcPts val="3359"/>
              </a:lnSpc>
            </a:pPr>
            <a:r>
              <a:rPr lang="en-US" sz="2399">
                <a:solidFill>
                  <a:srgbClr val="FFFFFF"/>
                </a:solidFill>
                <a:latin typeface="Open Sans Light"/>
                <a:ea typeface="Open Sans Light"/>
                <a:cs typeface="Open Sans Light"/>
                <a:sym typeface="Open Sans Light"/>
              </a:rPr>
              <a:t>Co-Founder</a:t>
            </a:r>
          </a:p>
          <a:p>
            <a:pPr algn="ctr">
              <a:lnSpc>
                <a:spcPts val="3359"/>
              </a:lnSpc>
            </a:pPr>
            <a:r>
              <a:rPr lang="en-US" sz="2399">
                <a:solidFill>
                  <a:srgbClr val="FFFFFF"/>
                </a:solidFill>
                <a:latin typeface="Open Sans Light"/>
                <a:ea typeface="Open Sans Light"/>
                <a:cs typeface="Open Sans Light"/>
                <a:sym typeface="Open Sans Light"/>
              </a:rPr>
              <a:t>Director of Impact</a:t>
            </a:r>
          </a:p>
        </p:txBody>
      </p:sp>
      <p:sp>
        <p:nvSpPr>
          <p:cNvPr name="Freeform 26" id="26"/>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7" id="27"/>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47267" y="812314"/>
            <a:ext cx="2269799" cy="2269799"/>
          </a:xfrm>
          <a:custGeom>
            <a:avLst/>
            <a:gdLst/>
            <a:ahLst/>
            <a:cxnLst/>
            <a:rect r="r" b="b" t="t" l="l"/>
            <a:pathLst>
              <a:path h="2269799" w="2269799">
                <a:moveTo>
                  <a:pt x="0" y="0"/>
                </a:moveTo>
                <a:lnTo>
                  <a:pt x="2269799" y="0"/>
                </a:lnTo>
                <a:lnTo>
                  <a:pt x="2269799" y="2269798"/>
                </a:lnTo>
                <a:lnTo>
                  <a:pt x="0" y="2269798"/>
                </a:lnTo>
                <a:lnTo>
                  <a:pt x="0" y="0"/>
                </a:lnTo>
                <a:close/>
              </a:path>
            </a:pathLst>
          </a:custGeom>
          <a:blipFill>
            <a:blip r:embed="rId2"/>
            <a:stretch>
              <a:fillRect l="0" t="0" r="0" b="0"/>
            </a:stretch>
          </a:blipFill>
        </p:spPr>
      </p:sp>
      <p:grpSp>
        <p:nvGrpSpPr>
          <p:cNvPr name="Group 3" id="3"/>
          <p:cNvGrpSpPr/>
          <p:nvPr/>
        </p:nvGrpSpPr>
        <p:grpSpPr>
          <a:xfrm rot="0">
            <a:off x="11538310" y="1194760"/>
            <a:ext cx="3458587" cy="3458573"/>
            <a:chOff x="0" y="0"/>
            <a:chExt cx="6350000" cy="6349975"/>
          </a:xfrm>
        </p:grpSpPr>
        <p:sp>
          <p:nvSpPr>
            <p:cNvPr name="Freeform 4" id="4"/>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0444" t="-27210" r="-75981" b="-3503"/>
              </a:stretch>
            </a:blipFill>
          </p:spPr>
        </p:sp>
      </p:grpSp>
      <p:grpSp>
        <p:nvGrpSpPr>
          <p:cNvPr name="Group 5" id="5"/>
          <p:cNvGrpSpPr/>
          <p:nvPr/>
        </p:nvGrpSpPr>
        <p:grpSpPr>
          <a:xfrm rot="0">
            <a:off x="3770526" y="3082472"/>
            <a:ext cx="3458587" cy="3458573"/>
            <a:chOff x="0" y="0"/>
            <a:chExt cx="6350000" cy="6349975"/>
          </a:xfrm>
        </p:grpSpPr>
        <p:sp>
          <p:nvSpPr>
            <p:cNvPr name="Freeform 6" id="6"/>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136" t="0" r="-25136" b="0"/>
              </a:stretch>
            </a:blipFill>
          </p:spPr>
        </p:sp>
      </p:grpSp>
      <p:grpSp>
        <p:nvGrpSpPr>
          <p:cNvPr name="Group 7" id="7"/>
          <p:cNvGrpSpPr/>
          <p:nvPr/>
        </p:nvGrpSpPr>
        <p:grpSpPr>
          <a:xfrm rot="0">
            <a:off x="613678" y="3646164"/>
            <a:ext cx="3458587" cy="3458573"/>
            <a:chOff x="0" y="0"/>
            <a:chExt cx="6350000" cy="6349975"/>
          </a:xfrm>
        </p:grpSpPr>
        <p:sp>
          <p:nvSpPr>
            <p:cNvPr name="Freeform 8" id="8"/>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90" t="0" r="-90" b="0"/>
              </a:stretch>
            </a:blipFill>
          </p:spPr>
        </p:sp>
      </p:grpSp>
      <p:grpSp>
        <p:nvGrpSpPr>
          <p:cNvPr name="Group 9" id="9"/>
          <p:cNvGrpSpPr/>
          <p:nvPr/>
        </p:nvGrpSpPr>
        <p:grpSpPr>
          <a:xfrm rot="0">
            <a:off x="3341799" y="5105474"/>
            <a:ext cx="2267507" cy="2267507"/>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7ECC"/>
            </a:solidFill>
          </p:spPr>
        </p:sp>
        <p:sp>
          <p:nvSpPr>
            <p:cNvPr name="TextBox 11" id="11"/>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grpSp>
        <p:nvGrpSpPr>
          <p:cNvPr name="Group 12" id="12"/>
          <p:cNvGrpSpPr/>
          <p:nvPr/>
        </p:nvGrpSpPr>
        <p:grpSpPr>
          <a:xfrm rot="0">
            <a:off x="15012179" y="2119767"/>
            <a:ext cx="2492443" cy="2492443"/>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AADD"/>
            </a:solidFill>
          </p:spPr>
        </p:sp>
        <p:sp>
          <p:nvSpPr>
            <p:cNvPr name="TextBox 14" id="14"/>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sp>
        <p:nvSpPr>
          <p:cNvPr name="Freeform 15" id="15"/>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7313535" y="2579344"/>
            <a:ext cx="2796107" cy="2796107"/>
          </a:xfrm>
          <a:custGeom>
            <a:avLst/>
            <a:gdLst/>
            <a:ahLst/>
            <a:cxnLst/>
            <a:rect r="r" b="b" t="t" l="l"/>
            <a:pathLst>
              <a:path h="2796107" w="2796107">
                <a:moveTo>
                  <a:pt x="0" y="0"/>
                </a:moveTo>
                <a:lnTo>
                  <a:pt x="2796107" y="0"/>
                </a:lnTo>
                <a:lnTo>
                  <a:pt x="2796107" y="2796107"/>
                </a:lnTo>
                <a:lnTo>
                  <a:pt x="0" y="2796107"/>
                </a:lnTo>
                <a:lnTo>
                  <a:pt x="0" y="0"/>
                </a:lnTo>
                <a:close/>
              </a:path>
            </a:pathLst>
          </a:custGeom>
          <a:blipFill>
            <a:blip r:embed="rId8"/>
            <a:stretch>
              <a:fillRect l="0" t="0" r="0" b="0"/>
            </a:stretch>
          </a:blipFill>
        </p:spPr>
      </p:sp>
      <p:sp>
        <p:nvSpPr>
          <p:cNvPr name="TextBox 17" id="17"/>
          <p:cNvSpPr txBox="true"/>
          <p:nvPr/>
        </p:nvSpPr>
        <p:spPr>
          <a:xfrm rot="0">
            <a:off x="12480748" y="4783183"/>
            <a:ext cx="5308562" cy="1554480"/>
          </a:xfrm>
          <a:prstGeom prst="rect">
            <a:avLst/>
          </a:prstGeom>
        </p:spPr>
        <p:txBody>
          <a:bodyPr anchor="t" rtlCol="false" tIns="0" lIns="0" bIns="0" rIns="0">
            <a:spAutoFit/>
          </a:bodyPr>
          <a:lstStyle/>
          <a:p>
            <a:pPr algn="ctr">
              <a:lnSpc>
                <a:spcPts val="2520"/>
              </a:lnSpc>
            </a:pPr>
            <a:r>
              <a:rPr lang="en-US" sz="1800" b="true">
                <a:solidFill>
                  <a:srgbClr val="000000"/>
                </a:solidFill>
                <a:latin typeface="Open Sans Bold"/>
                <a:ea typeface="Open Sans Bold"/>
                <a:cs typeface="Open Sans Bold"/>
                <a:sym typeface="Open Sans Bold"/>
              </a:rPr>
              <a:t>Naim</a:t>
            </a:r>
            <a:r>
              <a:rPr lang="en-US" sz="1800">
                <a:solidFill>
                  <a:srgbClr val="000000"/>
                </a:solidFill>
                <a:latin typeface="Open Sans Light"/>
                <a:ea typeface="Open Sans Light"/>
                <a:cs typeface="Open Sans Light"/>
                <a:sym typeface="Open Sans Light"/>
              </a:rPr>
              <a:t>, co-founder and community leader, brings experience in tech, media, and manufacturing, along with deep ties in the community, with a mission to connect people, place, and purpose. </a:t>
            </a:r>
          </a:p>
          <a:p>
            <a:pPr algn="ctr">
              <a:lnSpc>
                <a:spcPts val="2520"/>
              </a:lnSpc>
            </a:pPr>
          </a:p>
        </p:txBody>
      </p:sp>
      <p:grpSp>
        <p:nvGrpSpPr>
          <p:cNvPr name="Group 18" id="18"/>
          <p:cNvGrpSpPr/>
          <p:nvPr/>
        </p:nvGrpSpPr>
        <p:grpSpPr>
          <a:xfrm rot="0">
            <a:off x="11966430" y="6239094"/>
            <a:ext cx="6986928" cy="6986928"/>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72C"/>
            </a:solidFill>
          </p:spPr>
        </p:sp>
        <p:sp>
          <p:nvSpPr>
            <p:cNvPr name="TextBox 20" id="20"/>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grpSp>
        <p:nvGrpSpPr>
          <p:cNvPr name="Group 21" id="21"/>
          <p:cNvGrpSpPr/>
          <p:nvPr/>
        </p:nvGrpSpPr>
        <p:grpSpPr>
          <a:xfrm rot="0">
            <a:off x="9119629" y="4643826"/>
            <a:ext cx="1980026" cy="2137708"/>
            <a:chOff x="0" y="0"/>
            <a:chExt cx="2640035" cy="2850277"/>
          </a:xfrm>
        </p:grpSpPr>
        <p:grpSp>
          <p:nvGrpSpPr>
            <p:cNvPr name="Group 22" id="22"/>
            <p:cNvGrpSpPr/>
            <p:nvPr/>
          </p:nvGrpSpPr>
          <p:grpSpPr>
            <a:xfrm rot="0">
              <a:off x="0" y="0"/>
              <a:ext cx="2640035" cy="2850277"/>
              <a:chOff x="0" y="0"/>
              <a:chExt cx="812800" cy="877528"/>
            </a:xfrm>
          </p:grpSpPr>
          <p:sp>
            <p:nvSpPr>
              <p:cNvPr name="Freeform 23" id="23"/>
              <p:cNvSpPr/>
              <p:nvPr/>
            </p:nvSpPr>
            <p:spPr>
              <a:xfrm flipH="false" flipV="false" rot="0">
                <a:off x="0" y="0"/>
                <a:ext cx="812800" cy="877528"/>
              </a:xfrm>
              <a:custGeom>
                <a:avLst/>
                <a:gdLst/>
                <a:ahLst/>
                <a:cxnLst/>
                <a:rect r="r" b="b" t="t" l="l"/>
                <a:pathLst>
                  <a:path h="877528" w="812800">
                    <a:moveTo>
                      <a:pt x="406400" y="0"/>
                    </a:moveTo>
                    <a:cubicBezTo>
                      <a:pt x="181951" y="0"/>
                      <a:pt x="0" y="196441"/>
                      <a:pt x="0" y="438764"/>
                    </a:cubicBezTo>
                    <a:cubicBezTo>
                      <a:pt x="0" y="681087"/>
                      <a:pt x="181951" y="877528"/>
                      <a:pt x="406400" y="877528"/>
                    </a:cubicBezTo>
                    <a:cubicBezTo>
                      <a:pt x="630849" y="877528"/>
                      <a:pt x="812800" y="681087"/>
                      <a:pt x="812800" y="438764"/>
                    </a:cubicBezTo>
                    <a:cubicBezTo>
                      <a:pt x="812800" y="196441"/>
                      <a:pt x="630849" y="0"/>
                      <a:pt x="406400" y="0"/>
                    </a:cubicBezTo>
                    <a:close/>
                  </a:path>
                </a:pathLst>
              </a:custGeom>
              <a:solidFill>
                <a:srgbClr val="30AADD"/>
              </a:solidFill>
            </p:spPr>
          </p:sp>
          <p:sp>
            <p:nvSpPr>
              <p:cNvPr name="TextBox 24" id="24"/>
              <p:cNvSpPr txBox="true"/>
              <p:nvPr/>
            </p:nvSpPr>
            <p:spPr>
              <a:xfrm>
                <a:off x="76200" y="25118"/>
                <a:ext cx="660400" cy="770142"/>
              </a:xfrm>
              <a:prstGeom prst="rect">
                <a:avLst/>
              </a:prstGeom>
            </p:spPr>
            <p:txBody>
              <a:bodyPr anchor="ctr" rtlCol="false" tIns="50800" lIns="50800" bIns="50800" rIns="50800"/>
              <a:lstStyle/>
              <a:p>
                <a:pPr algn="ctr">
                  <a:lnSpc>
                    <a:spcPts val="2800"/>
                  </a:lnSpc>
                </a:pPr>
              </a:p>
            </p:txBody>
          </p:sp>
        </p:grpSp>
        <p:sp>
          <p:nvSpPr>
            <p:cNvPr name="TextBox 25" id="25"/>
            <p:cNvSpPr txBox="true"/>
            <p:nvPr/>
          </p:nvSpPr>
          <p:spPr>
            <a:xfrm rot="0">
              <a:off x="185521" y="600704"/>
              <a:ext cx="2268993" cy="1013933"/>
            </a:xfrm>
            <a:prstGeom prst="rect">
              <a:avLst/>
            </a:prstGeom>
          </p:spPr>
          <p:txBody>
            <a:bodyPr anchor="t" rtlCol="false" tIns="0" lIns="0" bIns="0" rIns="0">
              <a:spAutoFit/>
            </a:bodyPr>
            <a:lstStyle/>
            <a:p>
              <a:pPr algn="ctr">
                <a:lnSpc>
                  <a:spcPts val="3104"/>
                </a:lnSpc>
              </a:pPr>
              <a:r>
                <a:rPr lang="en-US" b="true" sz="2217">
                  <a:solidFill>
                    <a:srgbClr val="FFFFFF"/>
                  </a:solidFill>
                  <a:latin typeface="Glacial Indifference Bold"/>
                  <a:ea typeface="Glacial Indifference Bold"/>
                  <a:cs typeface="Glacial Indifference Bold"/>
                  <a:sym typeface="Glacial Indifference Bold"/>
                </a:rPr>
                <a:t>Sophelia Oberlander</a:t>
              </a:r>
            </a:p>
          </p:txBody>
        </p:sp>
      </p:grpSp>
      <p:sp>
        <p:nvSpPr>
          <p:cNvPr name="Freeform 26" id="26"/>
          <p:cNvSpPr/>
          <p:nvPr/>
        </p:nvSpPr>
        <p:spPr>
          <a:xfrm flipH="false" flipV="false" rot="0">
            <a:off x="9592215" y="812314"/>
            <a:ext cx="2719136" cy="2719136"/>
          </a:xfrm>
          <a:custGeom>
            <a:avLst/>
            <a:gdLst/>
            <a:ahLst/>
            <a:cxnLst/>
            <a:rect r="r" b="b" t="t" l="l"/>
            <a:pathLst>
              <a:path h="2719136" w="2719136">
                <a:moveTo>
                  <a:pt x="0" y="0"/>
                </a:moveTo>
                <a:lnTo>
                  <a:pt x="2719136" y="0"/>
                </a:lnTo>
                <a:lnTo>
                  <a:pt x="2719136" y="2719136"/>
                </a:lnTo>
                <a:lnTo>
                  <a:pt x="0" y="2719136"/>
                </a:lnTo>
                <a:lnTo>
                  <a:pt x="0" y="0"/>
                </a:lnTo>
                <a:close/>
              </a:path>
            </a:pathLst>
          </a:custGeom>
          <a:blipFill>
            <a:blip r:embed="rId9"/>
            <a:stretch>
              <a:fillRect l="0" t="0" r="0" b="0"/>
            </a:stretch>
          </a:blipFill>
        </p:spPr>
      </p:sp>
      <p:sp>
        <p:nvSpPr>
          <p:cNvPr name="TextBox 27" id="27"/>
          <p:cNvSpPr txBox="true"/>
          <p:nvPr/>
        </p:nvSpPr>
        <p:spPr>
          <a:xfrm rot="0">
            <a:off x="1028700" y="485775"/>
            <a:ext cx="5883816" cy="542925"/>
          </a:xfrm>
          <a:prstGeom prst="rect">
            <a:avLst/>
          </a:prstGeom>
        </p:spPr>
        <p:txBody>
          <a:bodyPr anchor="t" rtlCol="false" tIns="0" lIns="0" bIns="0" rIns="0">
            <a:spAutoFit/>
          </a:bodyPr>
          <a:lstStyle/>
          <a:p>
            <a:pPr algn="l">
              <a:lnSpc>
                <a:spcPts val="4200"/>
              </a:lnSpc>
            </a:pPr>
            <a:r>
              <a:rPr lang="en-US" sz="3500" b="true">
                <a:solidFill>
                  <a:srgbClr val="307ECC"/>
                </a:solidFill>
                <a:latin typeface="Glacial Indifference Bold"/>
                <a:ea typeface="Glacial Indifference Bold"/>
                <a:cs typeface="Glacial Indifference Bold"/>
                <a:sym typeface="Glacial Indifference Bold"/>
              </a:rPr>
              <a:t>Meet the Leadership Team</a:t>
            </a:r>
          </a:p>
        </p:txBody>
      </p:sp>
      <p:sp>
        <p:nvSpPr>
          <p:cNvPr name="TextBox 28" id="28"/>
          <p:cNvSpPr txBox="true"/>
          <p:nvPr/>
        </p:nvSpPr>
        <p:spPr>
          <a:xfrm rot="0">
            <a:off x="1059934" y="1137610"/>
            <a:ext cx="3415619" cy="415290"/>
          </a:xfrm>
          <a:prstGeom prst="rect">
            <a:avLst/>
          </a:prstGeom>
        </p:spPr>
        <p:txBody>
          <a:bodyPr anchor="t" rtlCol="false" tIns="0" lIns="0" bIns="0" rIns="0">
            <a:spAutoFit/>
          </a:bodyPr>
          <a:lstStyle/>
          <a:p>
            <a:pPr algn="l">
              <a:lnSpc>
                <a:spcPts val="3360"/>
              </a:lnSpc>
            </a:pPr>
            <a:r>
              <a:rPr lang="en-US" b="true" sz="2400">
                <a:solidFill>
                  <a:srgbClr val="FFC72C"/>
                </a:solidFill>
                <a:latin typeface="Glacial Indifference Bold"/>
                <a:ea typeface="Glacial Indifference Bold"/>
                <a:cs typeface="Glacial Indifference Bold"/>
                <a:sym typeface="Glacial Indifference Bold"/>
              </a:rPr>
              <a:t>Together we grow</a:t>
            </a:r>
          </a:p>
        </p:txBody>
      </p:sp>
      <p:sp>
        <p:nvSpPr>
          <p:cNvPr name="TextBox 29" id="29"/>
          <p:cNvSpPr txBox="true"/>
          <p:nvPr/>
        </p:nvSpPr>
        <p:spPr>
          <a:xfrm rot="0">
            <a:off x="7113344" y="7751336"/>
            <a:ext cx="2558811" cy="860425"/>
          </a:xfrm>
          <a:prstGeom prst="rect">
            <a:avLst/>
          </a:prstGeom>
        </p:spPr>
        <p:txBody>
          <a:bodyPr anchor="t" rtlCol="false" tIns="0" lIns="0" bIns="0" rIns="0">
            <a:spAutoFit/>
          </a:bodyPr>
          <a:lstStyle/>
          <a:p>
            <a:pPr algn="ctr">
              <a:lnSpc>
                <a:spcPts val="3499"/>
              </a:lnSpc>
            </a:pPr>
            <a:r>
              <a:rPr lang="en-US" sz="2499">
                <a:solidFill>
                  <a:srgbClr val="FFFFFF"/>
                </a:solidFill>
                <a:latin typeface="Open Sans Light"/>
                <a:ea typeface="Open Sans Light"/>
                <a:cs typeface="Open Sans Light"/>
                <a:sym typeface="Open Sans Light"/>
              </a:rPr>
              <a:t>Director of Operations</a:t>
            </a:r>
          </a:p>
        </p:txBody>
      </p:sp>
      <p:sp>
        <p:nvSpPr>
          <p:cNvPr name="TextBox 30" id="30"/>
          <p:cNvSpPr txBox="true"/>
          <p:nvPr/>
        </p:nvSpPr>
        <p:spPr>
          <a:xfrm rot="0">
            <a:off x="3501142" y="5789509"/>
            <a:ext cx="1948822" cy="347303"/>
          </a:xfrm>
          <a:prstGeom prst="rect">
            <a:avLst/>
          </a:prstGeom>
        </p:spPr>
        <p:txBody>
          <a:bodyPr anchor="t" rtlCol="false" tIns="0" lIns="0" bIns="0" rIns="0">
            <a:spAutoFit/>
          </a:bodyPr>
          <a:lstStyle/>
          <a:p>
            <a:pPr algn="ctr">
              <a:lnSpc>
                <a:spcPts val="2753"/>
              </a:lnSpc>
            </a:pPr>
            <a:r>
              <a:rPr lang="en-US" b="true" sz="1966">
                <a:solidFill>
                  <a:srgbClr val="FFFFFF"/>
                </a:solidFill>
                <a:latin typeface="Glacial Indifference Bold"/>
                <a:ea typeface="Glacial Indifference Bold"/>
                <a:cs typeface="Glacial Indifference Bold"/>
                <a:sym typeface="Glacial Indifference Bold"/>
              </a:rPr>
              <a:t>Rachel Tarver</a:t>
            </a:r>
          </a:p>
        </p:txBody>
      </p:sp>
      <p:sp>
        <p:nvSpPr>
          <p:cNvPr name="TextBox 31" id="31"/>
          <p:cNvSpPr txBox="true"/>
          <p:nvPr/>
        </p:nvSpPr>
        <p:spPr>
          <a:xfrm rot="0">
            <a:off x="3988347" y="6210519"/>
            <a:ext cx="974411" cy="608022"/>
          </a:xfrm>
          <a:prstGeom prst="rect">
            <a:avLst/>
          </a:prstGeom>
        </p:spPr>
        <p:txBody>
          <a:bodyPr anchor="t" rtlCol="false" tIns="0" lIns="0" bIns="0" rIns="0">
            <a:spAutoFit/>
          </a:bodyPr>
          <a:lstStyle/>
          <a:p>
            <a:pPr algn="ctr">
              <a:lnSpc>
                <a:spcPts val="2477"/>
              </a:lnSpc>
            </a:pPr>
            <a:r>
              <a:rPr lang="en-US" sz="1769">
                <a:solidFill>
                  <a:srgbClr val="FFFFFF"/>
                </a:solidFill>
                <a:latin typeface="Open Sans Light"/>
                <a:ea typeface="Open Sans Light"/>
                <a:cs typeface="Open Sans Light"/>
                <a:sym typeface="Open Sans Light"/>
              </a:rPr>
              <a:t>Executive Director</a:t>
            </a:r>
          </a:p>
        </p:txBody>
      </p:sp>
      <p:sp>
        <p:nvSpPr>
          <p:cNvPr name="TextBox 32" id="32"/>
          <p:cNvSpPr txBox="true"/>
          <p:nvPr/>
        </p:nvSpPr>
        <p:spPr>
          <a:xfrm rot="0">
            <a:off x="15187329" y="2876422"/>
            <a:ext cx="2142144" cy="377031"/>
          </a:xfrm>
          <a:prstGeom prst="rect">
            <a:avLst/>
          </a:prstGeom>
        </p:spPr>
        <p:txBody>
          <a:bodyPr anchor="t" rtlCol="false" tIns="0" lIns="0" bIns="0" rIns="0">
            <a:spAutoFit/>
          </a:bodyPr>
          <a:lstStyle/>
          <a:p>
            <a:pPr algn="ctr">
              <a:lnSpc>
                <a:spcPts val="3026"/>
              </a:lnSpc>
            </a:pPr>
            <a:r>
              <a:rPr lang="en-US" b="true" sz="2161">
                <a:solidFill>
                  <a:srgbClr val="FFFFFF"/>
                </a:solidFill>
                <a:latin typeface="Glacial Indifference Bold"/>
                <a:ea typeface="Glacial Indifference Bold"/>
                <a:cs typeface="Glacial Indifference Bold"/>
                <a:sym typeface="Glacial Indifference Bold"/>
              </a:rPr>
              <a:t>Naim Ferguson</a:t>
            </a:r>
          </a:p>
        </p:txBody>
      </p:sp>
      <p:sp>
        <p:nvSpPr>
          <p:cNvPr name="TextBox 33" id="33"/>
          <p:cNvSpPr txBox="true"/>
          <p:nvPr/>
        </p:nvSpPr>
        <p:spPr>
          <a:xfrm rot="0">
            <a:off x="15135029" y="3337560"/>
            <a:ext cx="2246743" cy="588632"/>
          </a:xfrm>
          <a:prstGeom prst="rect">
            <a:avLst/>
          </a:prstGeom>
        </p:spPr>
        <p:txBody>
          <a:bodyPr anchor="t" rtlCol="false" tIns="0" lIns="0" bIns="0" rIns="0">
            <a:spAutoFit/>
          </a:bodyPr>
          <a:lstStyle/>
          <a:p>
            <a:pPr algn="ctr">
              <a:lnSpc>
                <a:spcPts val="2421"/>
              </a:lnSpc>
            </a:pPr>
            <a:r>
              <a:rPr lang="en-US" sz="1729">
                <a:solidFill>
                  <a:srgbClr val="FFFFFF"/>
                </a:solidFill>
                <a:latin typeface="Open Sans Light"/>
                <a:ea typeface="Open Sans Light"/>
                <a:cs typeface="Open Sans Light"/>
                <a:sym typeface="Open Sans Light"/>
              </a:rPr>
              <a:t>Co-Founder</a:t>
            </a:r>
          </a:p>
          <a:p>
            <a:pPr algn="ctr">
              <a:lnSpc>
                <a:spcPts val="2421"/>
              </a:lnSpc>
            </a:pPr>
            <a:r>
              <a:rPr lang="en-US" sz="1729">
                <a:solidFill>
                  <a:srgbClr val="FFFFFF"/>
                </a:solidFill>
                <a:latin typeface="Open Sans Light"/>
                <a:ea typeface="Open Sans Light"/>
                <a:cs typeface="Open Sans Light"/>
                <a:sym typeface="Open Sans Light"/>
              </a:rPr>
              <a:t>Director of Impact</a:t>
            </a:r>
          </a:p>
        </p:txBody>
      </p:sp>
      <p:sp>
        <p:nvSpPr>
          <p:cNvPr name="TextBox 34" id="34"/>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35" id="35"/>
          <p:cNvSpPr txBox="true"/>
          <p:nvPr/>
        </p:nvSpPr>
        <p:spPr>
          <a:xfrm rot="0">
            <a:off x="866784" y="7552918"/>
            <a:ext cx="5596552" cy="1868805"/>
          </a:xfrm>
          <a:prstGeom prst="rect">
            <a:avLst/>
          </a:prstGeom>
        </p:spPr>
        <p:txBody>
          <a:bodyPr anchor="t" rtlCol="false" tIns="0" lIns="0" bIns="0" rIns="0">
            <a:spAutoFit/>
          </a:bodyPr>
          <a:lstStyle/>
          <a:p>
            <a:pPr algn="ctr">
              <a:lnSpc>
                <a:spcPts val="2520"/>
              </a:lnSpc>
            </a:pPr>
            <a:r>
              <a:rPr lang="en-US" sz="1800" b="true">
                <a:solidFill>
                  <a:srgbClr val="000000"/>
                </a:solidFill>
                <a:latin typeface="Open Sans Bold"/>
                <a:ea typeface="Open Sans Bold"/>
                <a:cs typeface="Open Sans Bold"/>
                <a:sym typeface="Open Sans Bold"/>
              </a:rPr>
              <a:t>Rachel</a:t>
            </a:r>
            <a:r>
              <a:rPr lang="en-US" sz="1800">
                <a:solidFill>
                  <a:srgbClr val="000000"/>
                </a:solidFill>
                <a:latin typeface="Open Sans Light"/>
                <a:ea typeface="Open Sans Light"/>
                <a:cs typeface="Open Sans Light"/>
                <a:sym typeface="Open Sans Light"/>
              </a:rPr>
              <a:t>, our Executive Director, ensures everything runs smoothly with her unwavering commitment and meticulous attention to detail. From HR and accounting to volunteer operations, she keeps everything on track and the team accountable. </a:t>
            </a:r>
          </a:p>
          <a:p>
            <a:pPr algn="ctr">
              <a:lnSpc>
                <a:spcPts val="2520"/>
              </a:lnSpc>
            </a:pPr>
          </a:p>
        </p:txBody>
      </p:sp>
      <p:sp>
        <p:nvSpPr>
          <p:cNvPr name="TextBox 36" id="36"/>
          <p:cNvSpPr txBox="true"/>
          <p:nvPr/>
        </p:nvSpPr>
        <p:spPr>
          <a:xfrm rot="0">
            <a:off x="1028700" y="1632767"/>
            <a:ext cx="5385619" cy="1240155"/>
          </a:xfrm>
          <a:prstGeom prst="rect">
            <a:avLst/>
          </a:prstGeom>
        </p:spPr>
        <p:txBody>
          <a:bodyPr anchor="t" rtlCol="false" tIns="0" lIns="0" bIns="0" rIns="0">
            <a:spAutoFit/>
          </a:bodyPr>
          <a:lstStyle/>
          <a:p>
            <a:pPr algn="l">
              <a:lnSpc>
                <a:spcPts val="2520"/>
              </a:lnSpc>
            </a:pPr>
            <a:r>
              <a:rPr lang="en-US" sz="1800">
                <a:solidFill>
                  <a:srgbClr val="000000"/>
                </a:solidFill>
                <a:latin typeface="Open Sans Light"/>
                <a:ea typeface="Open Sans Light"/>
                <a:cs typeface="Open Sans Light"/>
                <a:sym typeface="Open Sans Light"/>
              </a:rPr>
              <a:t>Rachel, Naim, and Sophelia each bring unique strengths and </a:t>
            </a:r>
            <a:r>
              <a:rPr lang="en-US" sz="1800" b="true">
                <a:solidFill>
                  <a:srgbClr val="000000"/>
                </a:solidFill>
                <a:latin typeface="Open Sans Bold"/>
                <a:ea typeface="Open Sans Bold"/>
                <a:cs typeface="Open Sans Bold"/>
                <a:sym typeface="Open Sans Bold"/>
              </a:rPr>
              <a:t>diverse skills</a:t>
            </a:r>
            <a:r>
              <a:rPr lang="en-US" sz="1800">
                <a:solidFill>
                  <a:srgbClr val="000000"/>
                </a:solidFill>
                <a:latin typeface="Open Sans Light"/>
                <a:ea typeface="Open Sans Light"/>
                <a:cs typeface="Open Sans Light"/>
                <a:sym typeface="Open Sans Light"/>
              </a:rPr>
              <a:t> to the table, creating a dynamic team that embodies dedication, compassion, and vision. </a:t>
            </a:r>
          </a:p>
        </p:txBody>
      </p:sp>
      <p:sp>
        <p:nvSpPr>
          <p:cNvPr name="TextBox 37" id="37"/>
          <p:cNvSpPr txBox="true"/>
          <p:nvPr/>
        </p:nvSpPr>
        <p:spPr>
          <a:xfrm rot="0">
            <a:off x="7218000" y="6789966"/>
            <a:ext cx="4748430" cy="1554480"/>
          </a:xfrm>
          <a:prstGeom prst="rect">
            <a:avLst/>
          </a:prstGeom>
        </p:spPr>
        <p:txBody>
          <a:bodyPr anchor="t" rtlCol="false" tIns="0" lIns="0" bIns="0" rIns="0">
            <a:spAutoFit/>
          </a:bodyPr>
          <a:lstStyle/>
          <a:p>
            <a:pPr algn="ctr">
              <a:lnSpc>
                <a:spcPts val="2520"/>
              </a:lnSpc>
            </a:pPr>
            <a:r>
              <a:rPr lang="en-US" b="true" sz="1800">
                <a:solidFill>
                  <a:srgbClr val="000000"/>
                </a:solidFill>
                <a:latin typeface="Open Sans Bold"/>
                <a:ea typeface="Open Sans Bold"/>
                <a:cs typeface="Open Sans Bold"/>
                <a:sym typeface="Open Sans Bold"/>
              </a:rPr>
              <a:t>Sophelia</a:t>
            </a:r>
            <a:r>
              <a:rPr lang="en-US" sz="1800">
                <a:solidFill>
                  <a:srgbClr val="000000"/>
                </a:solidFill>
                <a:latin typeface="Open Sans Light"/>
                <a:ea typeface="Open Sans Light"/>
                <a:cs typeface="Open Sans Light"/>
                <a:sym typeface="Open Sans Light"/>
              </a:rPr>
              <a:t>, born and raised in Maui, brings deep roots in community service. Her expertise in organizational development and people management ensures our programs stay impactful, efficient, and reliable. </a:t>
            </a:r>
          </a:p>
        </p:txBody>
      </p:sp>
      <p:sp>
        <p:nvSpPr>
          <p:cNvPr name="TextBox 38" id="38"/>
          <p:cNvSpPr txBox="true"/>
          <p:nvPr/>
        </p:nvSpPr>
        <p:spPr>
          <a:xfrm rot="0">
            <a:off x="13413035" y="6900773"/>
            <a:ext cx="3968737" cy="2849245"/>
          </a:xfrm>
          <a:prstGeom prst="rect">
            <a:avLst/>
          </a:prstGeom>
        </p:spPr>
        <p:txBody>
          <a:bodyPr anchor="t" rtlCol="false" tIns="0" lIns="0" bIns="0" rIns="0">
            <a:spAutoFit/>
          </a:bodyPr>
          <a:lstStyle/>
          <a:p>
            <a:pPr algn="ctr">
              <a:lnSpc>
                <a:spcPts val="3079"/>
              </a:lnSpc>
            </a:pPr>
          </a:p>
          <a:p>
            <a:pPr algn="ctr">
              <a:lnSpc>
                <a:spcPts val="4199"/>
              </a:lnSpc>
            </a:pPr>
          </a:p>
          <a:p>
            <a:pPr algn="ctr">
              <a:lnSpc>
                <a:spcPts val="3079"/>
              </a:lnSpc>
            </a:pPr>
            <a:r>
              <a:rPr lang="en-US" b="true" sz="2199">
                <a:solidFill>
                  <a:srgbClr val="FFFFFF"/>
                </a:solidFill>
                <a:latin typeface="Open Sans Bold"/>
                <a:ea typeface="Open Sans Bold"/>
                <a:cs typeface="Open Sans Bold"/>
                <a:sym typeface="Open Sans Bold"/>
              </a:rPr>
              <a:t>Together, they form a strong, collaborative team that leads with heart and drives forward the mission of our programs.</a:t>
            </a:r>
          </a:p>
        </p:txBody>
      </p:sp>
      <p:sp>
        <p:nvSpPr>
          <p:cNvPr name="TextBox 39" id="39"/>
          <p:cNvSpPr txBox="true"/>
          <p:nvPr/>
        </p:nvSpPr>
        <p:spPr>
          <a:xfrm rot="0">
            <a:off x="8986271" y="5930490"/>
            <a:ext cx="2246743" cy="588632"/>
          </a:xfrm>
          <a:prstGeom prst="rect">
            <a:avLst/>
          </a:prstGeom>
        </p:spPr>
        <p:txBody>
          <a:bodyPr anchor="t" rtlCol="false" tIns="0" lIns="0" bIns="0" rIns="0">
            <a:spAutoFit/>
          </a:bodyPr>
          <a:lstStyle/>
          <a:p>
            <a:pPr algn="ctr">
              <a:lnSpc>
                <a:spcPts val="2421"/>
              </a:lnSpc>
            </a:pPr>
            <a:r>
              <a:rPr lang="en-US" sz="1729">
                <a:solidFill>
                  <a:srgbClr val="FFFFFF"/>
                </a:solidFill>
                <a:latin typeface="Open Sans"/>
                <a:ea typeface="Open Sans"/>
                <a:cs typeface="Open Sans"/>
                <a:sym typeface="Open Sans"/>
              </a:rPr>
              <a:t>Director of </a:t>
            </a:r>
          </a:p>
          <a:p>
            <a:pPr algn="ctr">
              <a:lnSpc>
                <a:spcPts val="2421"/>
              </a:lnSpc>
            </a:pPr>
            <a:r>
              <a:rPr lang="en-US" sz="1729">
                <a:solidFill>
                  <a:srgbClr val="FFFFFF"/>
                </a:solidFill>
                <a:latin typeface="Open Sans"/>
                <a:ea typeface="Open Sans"/>
                <a:cs typeface="Open Sans"/>
                <a:sym typeface="Open Sans"/>
              </a:rPr>
              <a:t>Operations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85406" y="389263"/>
            <a:ext cx="15431660" cy="9606208"/>
          </a:xfrm>
          <a:custGeom>
            <a:avLst/>
            <a:gdLst/>
            <a:ahLst/>
            <a:cxnLst/>
            <a:rect r="r" b="b" t="t" l="l"/>
            <a:pathLst>
              <a:path h="9606208" w="15431660">
                <a:moveTo>
                  <a:pt x="0" y="0"/>
                </a:moveTo>
                <a:lnTo>
                  <a:pt x="15431660" y="0"/>
                </a:lnTo>
                <a:lnTo>
                  <a:pt x="15431660" y="9606208"/>
                </a:lnTo>
                <a:lnTo>
                  <a:pt x="0" y="9606208"/>
                </a:lnTo>
                <a:lnTo>
                  <a:pt x="0" y="0"/>
                </a:lnTo>
                <a:close/>
              </a:path>
            </a:pathLst>
          </a:custGeom>
          <a:blipFill>
            <a:blip r:embed="rId2"/>
            <a:stretch>
              <a:fillRect l="0" t="0" r="0" b="0"/>
            </a:stretch>
          </a:blipFill>
        </p:spPr>
      </p:sp>
      <p:sp>
        <p:nvSpPr>
          <p:cNvPr name="Freeform 3" id="3"/>
          <p:cNvSpPr/>
          <p:nvPr/>
        </p:nvSpPr>
        <p:spPr>
          <a:xfrm flipH="false" flipV="false" rot="0">
            <a:off x="16104636" y="451781"/>
            <a:ext cx="1284469" cy="176614"/>
          </a:xfrm>
          <a:custGeom>
            <a:avLst/>
            <a:gdLst/>
            <a:ahLst/>
            <a:cxnLst/>
            <a:rect r="r" b="b" t="t" l="l"/>
            <a:pathLst>
              <a:path h="176614" w="1284469">
                <a:moveTo>
                  <a:pt x="0" y="0"/>
                </a:moveTo>
                <a:lnTo>
                  <a:pt x="1284469" y="0"/>
                </a:lnTo>
                <a:lnTo>
                  <a:pt x="1284469" y="176615"/>
                </a:lnTo>
                <a:lnTo>
                  <a:pt x="0" y="1766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9272603" y="3667435"/>
            <a:ext cx="365181" cy="564184"/>
          </a:xfrm>
          <a:custGeom>
            <a:avLst/>
            <a:gdLst/>
            <a:ahLst/>
            <a:cxnLst/>
            <a:rect r="r" b="b" t="t" l="l"/>
            <a:pathLst>
              <a:path h="564184" w="365181">
                <a:moveTo>
                  <a:pt x="0" y="0"/>
                </a:moveTo>
                <a:lnTo>
                  <a:pt x="365181" y="0"/>
                </a:lnTo>
                <a:lnTo>
                  <a:pt x="365181" y="564184"/>
                </a:lnTo>
                <a:lnTo>
                  <a:pt x="0" y="5641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1374676" y="3708884"/>
            <a:ext cx="563733" cy="481287"/>
          </a:xfrm>
          <a:custGeom>
            <a:avLst/>
            <a:gdLst/>
            <a:ahLst/>
            <a:cxnLst/>
            <a:rect r="r" b="b" t="t" l="l"/>
            <a:pathLst>
              <a:path h="481287" w="563733">
                <a:moveTo>
                  <a:pt x="0" y="0"/>
                </a:moveTo>
                <a:lnTo>
                  <a:pt x="563734" y="0"/>
                </a:lnTo>
                <a:lnTo>
                  <a:pt x="563734" y="481287"/>
                </a:lnTo>
                <a:lnTo>
                  <a:pt x="0" y="48128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3937289" y="3797576"/>
            <a:ext cx="558763" cy="392595"/>
          </a:xfrm>
          <a:custGeom>
            <a:avLst/>
            <a:gdLst/>
            <a:ahLst/>
            <a:cxnLst/>
            <a:rect r="r" b="b" t="t" l="l"/>
            <a:pathLst>
              <a:path h="392595" w="558763">
                <a:moveTo>
                  <a:pt x="0" y="0"/>
                </a:moveTo>
                <a:lnTo>
                  <a:pt x="558763" y="0"/>
                </a:lnTo>
                <a:lnTo>
                  <a:pt x="558763" y="392595"/>
                </a:lnTo>
                <a:lnTo>
                  <a:pt x="0" y="39259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03891" y="2214923"/>
            <a:ext cx="9807361" cy="6742561"/>
          </a:xfrm>
          <a:custGeom>
            <a:avLst/>
            <a:gdLst/>
            <a:ahLst/>
            <a:cxnLst/>
            <a:rect r="r" b="b" t="t" l="l"/>
            <a:pathLst>
              <a:path h="6742561" w="9807361">
                <a:moveTo>
                  <a:pt x="0" y="0"/>
                </a:moveTo>
                <a:lnTo>
                  <a:pt x="9807361" y="0"/>
                </a:lnTo>
                <a:lnTo>
                  <a:pt x="9807361" y="6742561"/>
                </a:lnTo>
                <a:lnTo>
                  <a:pt x="0" y="674256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609552" y="3778886"/>
            <a:ext cx="534448" cy="691842"/>
          </a:xfrm>
          <a:custGeom>
            <a:avLst/>
            <a:gdLst/>
            <a:ahLst/>
            <a:cxnLst/>
            <a:rect r="r" b="b" t="t" l="l"/>
            <a:pathLst>
              <a:path h="691842" w="534448">
                <a:moveTo>
                  <a:pt x="0" y="0"/>
                </a:moveTo>
                <a:lnTo>
                  <a:pt x="534448" y="0"/>
                </a:lnTo>
                <a:lnTo>
                  <a:pt x="534448" y="691842"/>
                </a:lnTo>
                <a:lnTo>
                  <a:pt x="0" y="6918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5867358" y="500090"/>
            <a:ext cx="12194982" cy="1057221"/>
          </a:xfrm>
          <a:prstGeom prst="rect">
            <a:avLst/>
          </a:prstGeom>
        </p:spPr>
        <p:txBody>
          <a:bodyPr anchor="t" rtlCol="false" tIns="0" lIns="0" bIns="0" rIns="0">
            <a:spAutoFit/>
          </a:bodyPr>
          <a:lstStyle/>
          <a:p>
            <a:pPr algn="l">
              <a:lnSpc>
                <a:spcPts val="8399"/>
              </a:lnSpc>
            </a:pPr>
            <a:r>
              <a:rPr lang="en-US" sz="6999" b="true">
                <a:solidFill>
                  <a:srgbClr val="FF9045"/>
                </a:solidFill>
                <a:latin typeface="Glacial Indifference Bold"/>
                <a:ea typeface="Glacial Indifference Bold"/>
                <a:cs typeface="Glacial Indifference Bold"/>
                <a:sym typeface="Glacial Indifference Bold"/>
              </a:rPr>
              <a:t>Where to Find Us</a:t>
            </a:r>
          </a:p>
        </p:txBody>
      </p:sp>
      <p:sp>
        <p:nvSpPr>
          <p:cNvPr name="Freeform 5" id="5"/>
          <p:cNvSpPr/>
          <p:nvPr/>
        </p:nvSpPr>
        <p:spPr>
          <a:xfrm flipH="false" flipV="false" rot="0">
            <a:off x="7286583" y="4166097"/>
            <a:ext cx="534448" cy="691842"/>
          </a:xfrm>
          <a:custGeom>
            <a:avLst/>
            <a:gdLst/>
            <a:ahLst/>
            <a:cxnLst/>
            <a:rect r="r" b="b" t="t" l="l"/>
            <a:pathLst>
              <a:path h="691842" w="534448">
                <a:moveTo>
                  <a:pt x="0" y="0"/>
                </a:moveTo>
                <a:lnTo>
                  <a:pt x="534448" y="0"/>
                </a:lnTo>
                <a:lnTo>
                  <a:pt x="534448" y="691842"/>
                </a:lnTo>
                <a:lnTo>
                  <a:pt x="0" y="6918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4703891" y="3067975"/>
            <a:ext cx="534448" cy="691842"/>
          </a:xfrm>
          <a:custGeom>
            <a:avLst/>
            <a:gdLst/>
            <a:ahLst/>
            <a:cxnLst/>
            <a:rect r="r" b="b" t="t" l="l"/>
            <a:pathLst>
              <a:path h="691842" w="534448">
                <a:moveTo>
                  <a:pt x="0" y="0"/>
                </a:moveTo>
                <a:lnTo>
                  <a:pt x="534447" y="0"/>
                </a:lnTo>
                <a:lnTo>
                  <a:pt x="534447" y="691842"/>
                </a:lnTo>
                <a:lnTo>
                  <a:pt x="0" y="6918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4644611" y="3833773"/>
            <a:ext cx="534448" cy="691842"/>
          </a:xfrm>
          <a:custGeom>
            <a:avLst/>
            <a:gdLst/>
            <a:ahLst/>
            <a:cxnLst/>
            <a:rect r="r" b="b" t="t" l="l"/>
            <a:pathLst>
              <a:path h="691842" w="534448">
                <a:moveTo>
                  <a:pt x="0" y="0"/>
                </a:moveTo>
                <a:lnTo>
                  <a:pt x="534448" y="0"/>
                </a:lnTo>
                <a:lnTo>
                  <a:pt x="534448" y="691842"/>
                </a:lnTo>
                <a:lnTo>
                  <a:pt x="0" y="6918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4798462" y="2214923"/>
            <a:ext cx="534448" cy="691842"/>
          </a:xfrm>
          <a:custGeom>
            <a:avLst/>
            <a:gdLst/>
            <a:ahLst/>
            <a:cxnLst/>
            <a:rect r="r" b="b" t="t" l="l"/>
            <a:pathLst>
              <a:path h="691842" w="534448">
                <a:moveTo>
                  <a:pt x="0" y="0"/>
                </a:moveTo>
                <a:lnTo>
                  <a:pt x="534448" y="0"/>
                </a:lnTo>
                <a:lnTo>
                  <a:pt x="534448" y="691841"/>
                </a:lnTo>
                <a:lnTo>
                  <a:pt x="0" y="6918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0559795" y="4382444"/>
            <a:ext cx="534448" cy="691842"/>
          </a:xfrm>
          <a:custGeom>
            <a:avLst/>
            <a:gdLst/>
            <a:ahLst/>
            <a:cxnLst/>
            <a:rect r="r" b="b" t="t" l="l"/>
            <a:pathLst>
              <a:path h="691842" w="534448">
                <a:moveTo>
                  <a:pt x="0" y="0"/>
                </a:moveTo>
                <a:lnTo>
                  <a:pt x="534447" y="0"/>
                </a:lnTo>
                <a:lnTo>
                  <a:pt x="534447" y="691842"/>
                </a:lnTo>
                <a:lnTo>
                  <a:pt x="0" y="6918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0025347" y="3399746"/>
            <a:ext cx="534448" cy="691842"/>
          </a:xfrm>
          <a:custGeom>
            <a:avLst/>
            <a:gdLst/>
            <a:ahLst/>
            <a:cxnLst/>
            <a:rect r="r" b="b" t="t" l="l"/>
            <a:pathLst>
              <a:path h="691842" w="534448">
                <a:moveTo>
                  <a:pt x="0" y="0"/>
                </a:moveTo>
                <a:lnTo>
                  <a:pt x="534448" y="0"/>
                </a:lnTo>
                <a:lnTo>
                  <a:pt x="534448" y="691841"/>
                </a:lnTo>
                <a:lnTo>
                  <a:pt x="0" y="6918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8313326" y="3231317"/>
            <a:ext cx="1126899" cy="514349"/>
          </a:xfrm>
          <a:prstGeom prst="rect">
            <a:avLst/>
          </a:prstGeom>
        </p:spPr>
        <p:txBody>
          <a:bodyPr anchor="t" rtlCol="false" tIns="0" lIns="0" bIns="0" rIns="0">
            <a:spAutoFit/>
          </a:bodyPr>
          <a:lstStyle/>
          <a:p>
            <a:pPr algn="ctr">
              <a:lnSpc>
                <a:spcPts val="2380"/>
              </a:lnSpc>
            </a:pPr>
            <a:r>
              <a:rPr lang="en-US" sz="1700">
                <a:solidFill>
                  <a:srgbClr val="000000"/>
                </a:solidFill>
                <a:latin typeface="Open Sans"/>
                <a:ea typeface="Open Sans"/>
                <a:cs typeface="Open Sans"/>
                <a:sym typeface="Open Sans"/>
              </a:rPr>
              <a:t>HHH Office</a:t>
            </a:r>
          </a:p>
          <a:p>
            <a:pPr algn="ctr">
              <a:lnSpc>
                <a:spcPts val="1820"/>
              </a:lnSpc>
            </a:pPr>
            <a:r>
              <a:rPr lang="en-US" sz="1300">
                <a:solidFill>
                  <a:srgbClr val="000000"/>
                </a:solidFill>
                <a:latin typeface="Open Sans"/>
                <a:ea typeface="Open Sans"/>
                <a:cs typeface="Open Sans"/>
                <a:sym typeface="Open Sans"/>
              </a:rPr>
              <a:t>@ GEM</a:t>
            </a:r>
          </a:p>
        </p:txBody>
      </p:sp>
      <p:sp>
        <p:nvSpPr>
          <p:cNvPr name="TextBox 12" id="12"/>
          <p:cNvSpPr txBox="true"/>
          <p:nvPr/>
        </p:nvSpPr>
        <p:spPr>
          <a:xfrm rot="0">
            <a:off x="6898895" y="3549239"/>
            <a:ext cx="1309823" cy="540493"/>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ea typeface="Open Sans"/>
                <a:cs typeface="Open Sans"/>
                <a:sym typeface="Open Sans"/>
              </a:rPr>
              <a:t>HHH Kitchen </a:t>
            </a:r>
          </a:p>
          <a:p>
            <a:pPr algn="ctr">
              <a:lnSpc>
                <a:spcPts val="2240"/>
              </a:lnSpc>
            </a:pPr>
            <a:r>
              <a:rPr lang="en-US" sz="1600">
                <a:solidFill>
                  <a:srgbClr val="000000"/>
                </a:solidFill>
                <a:latin typeface="Open Sans"/>
                <a:ea typeface="Open Sans"/>
                <a:cs typeface="Open Sans"/>
                <a:sym typeface="Open Sans"/>
              </a:rPr>
              <a:t>@ Happy Opu</a:t>
            </a:r>
          </a:p>
        </p:txBody>
      </p:sp>
      <p:sp>
        <p:nvSpPr>
          <p:cNvPr name="TextBox 13" id="13"/>
          <p:cNvSpPr txBox="true"/>
          <p:nvPr/>
        </p:nvSpPr>
        <p:spPr>
          <a:xfrm rot="0">
            <a:off x="9646666" y="2783441"/>
            <a:ext cx="1826256" cy="540493"/>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ea typeface="Open Sans"/>
                <a:cs typeface="Open Sans"/>
                <a:sym typeface="Open Sans"/>
              </a:rPr>
              <a:t>Community Pantry </a:t>
            </a:r>
          </a:p>
          <a:p>
            <a:pPr algn="ctr">
              <a:lnSpc>
                <a:spcPts val="2240"/>
              </a:lnSpc>
            </a:pPr>
            <a:r>
              <a:rPr lang="en-US" sz="1600">
                <a:solidFill>
                  <a:srgbClr val="000000"/>
                </a:solidFill>
                <a:latin typeface="Open Sans"/>
                <a:ea typeface="Open Sans"/>
                <a:cs typeface="Open Sans"/>
                <a:sym typeface="Open Sans"/>
              </a:rPr>
              <a:t>@Story Maui</a:t>
            </a:r>
          </a:p>
        </p:txBody>
      </p:sp>
      <p:sp>
        <p:nvSpPr>
          <p:cNvPr name="TextBox 14" id="14"/>
          <p:cNvSpPr txBox="true"/>
          <p:nvPr/>
        </p:nvSpPr>
        <p:spPr>
          <a:xfrm rot="0">
            <a:off x="10138593" y="5081054"/>
            <a:ext cx="1826256" cy="540493"/>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ea typeface="Open Sans"/>
                <a:cs typeface="Open Sans"/>
                <a:sym typeface="Open Sans"/>
              </a:rPr>
              <a:t>Community Pantry </a:t>
            </a:r>
          </a:p>
          <a:p>
            <a:pPr algn="ctr">
              <a:lnSpc>
                <a:spcPts val="2240"/>
              </a:lnSpc>
            </a:pPr>
            <a:r>
              <a:rPr lang="en-US" sz="1600">
                <a:solidFill>
                  <a:srgbClr val="000000"/>
                </a:solidFill>
                <a:latin typeface="Open Sans"/>
                <a:ea typeface="Open Sans"/>
                <a:cs typeface="Open Sans"/>
                <a:sym typeface="Open Sans"/>
              </a:rPr>
              <a:t>@Rodeo General</a:t>
            </a:r>
          </a:p>
        </p:txBody>
      </p:sp>
      <p:sp>
        <p:nvSpPr>
          <p:cNvPr name="Freeform 15" id="15"/>
          <p:cNvSpPr/>
          <p:nvPr/>
        </p:nvSpPr>
        <p:spPr>
          <a:xfrm flipH="false" flipV="false" rot="0">
            <a:off x="9490899" y="5395222"/>
            <a:ext cx="534448" cy="691842"/>
          </a:xfrm>
          <a:custGeom>
            <a:avLst/>
            <a:gdLst/>
            <a:ahLst/>
            <a:cxnLst/>
            <a:rect r="r" b="b" t="t" l="l"/>
            <a:pathLst>
              <a:path h="691842" w="534448">
                <a:moveTo>
                  <a:pt x="0" y="0"/>
                </a:moveTo>
                <a:lnTo>
                  <a:pt x="534448" y="0"/>
                </a:lnTo>
                <a:lnTo>
                  <a:pt x="534448" y="691842"/>
                </a:lnTo>
                <a:lnTo>
                  <a:pt x="0" y="6918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6892756" y="5940696"/>
            <a:ext cx="1283047" cy="264159"/>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ea typeface="Open Sans"/>
                <a:cs typeface="Open Sans"/>
                <a:sym typeface="Open Sans"/>
              </a:rPr>
              <a:t>Saint Theresa</a:t>
            </a:r>
          </a:p>
        </p:txBody>
      </p:sp>
      <p:sp>
        <p:nvSpPr>
          <p:cNvPr name="TextBox 17" id="17"/>
          <p:cNvSpPr txBox="true"/>
          <p:nvPr/>
        </p:nvSpPr>
        <p:spPr>
          <a:xfrm rot="0">
            <a:off x="3089209" y="3281209"/>
            <a:ext cx="1419956" cy="540493"/>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ea typeface="Open Sans"/>
                <a:cs typeface="Open Sans"/>
                <a:sym typeface="Open Sans"/>
              </a:rPr>
              <a:t>Huamamona </a:t>
            </a:r>
          </a:p>
          <a:p>
            <a:pPr algn="ctr">
              <a:lnSpc>
                <a:spcPts val="2240"/>
              </a:lnSpc>
            </a:pPr>
            <a:r>
              <a:rPr lang="en-US" sz="1600">
                <a:solidFill>
                  <a:srgbClr val="000000"/>
                </a:solidFill>
                <a:latin typeface="Open Sans"/>
                <a:ea typeface="Open Sans"/>
                <a:cs typeface="Open Sans"/>
                <a:sym typeface="Open Sans"/>
              </a:rPr>
              <a:t>Kitchen @Fond</a:t>
            </a:r>
          </a:p>
        </p:txBody>
      </p:sp>
      <p:sp>
        <p:nvSpPr>
          <p:cNvPr name="TextBox 18" id="18"/>
          <p:cNvSpPr txBox="true"/>
          <p:nvPr/>
        </p:nvSpPr>
        <p:spPr>
          <a:xfrm rot="0">
            <a:off x="2951002" y="4137522"/>
            <a:ext cx="1696370" cy="540493"/>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ea typeface="Open Sans"/>
                <a:cs typeface="Open Sans"/>
                <a:sym typeface="Open Sans"/>
              </a:rPr>
              <a:t>Pohaku Park Hub </a:t>
            </a:r>
          </a:p>
          <a:p>
            <a:pPr algn="ctr">
              <a:lnSpc>
                <a:spcPts val="2240"/>
              </a:lnSpc>
            </a:pPr>
            <a:r>
              <a:rPr lang="en-US" sz="1600">
                <a:solidFill>
                  <a:srgbClr val="000000"/>
                </a:solidFill>
                <a:latin typeface="Open Sans"/>
                <a:ea typeface="Open Sans"/>
                <a:cs typeface="Open Sans"/>
                <a:sym typeface="Open Sans"/>
              </a:rPr>
              <a:t>(S-Turns)</a:t>
            </a:r>
          </a:p>
        </p:txBody>
      </p:sp>
      <p:sp>
        <p:nvSpPr>
          <p:cNvPr name="TextBox 19" id="19"/>
          <p:cNvSpPr txBox="true"/>
          <p:nvPr/>
        </p:nvSpPr>
        <p:spPr>
          <a:xfrm rot="0">
            <a:off x="3335010" y="2451282"/>
            <a:ext cx="1317805" cy="540493"/>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ea typeface="Open Sans"/>
                <a:cs typeface="Open Sans"/>
                <a:sym typeface="Open Sans"/>
              </a:rPr>
              <a:t>Kahana Ramp</a:t>
            </a:r>
          </a:p>
          <a:p>
            <a:pPr algn="ctr">
              <a:lnSpc>
                <a:spcPts val="2240"/>
              </a:lnSpc>
            </a:pPr>
            <a:r>
              <a:rPr lang="en-US" sz="1600">
                <a:solidFill>
                  <a:srgbClr val="000000"/>
                </a:solidFill>
                <a:latin typeface="Open Sans"/>
                <a:ea typeface="Open Sans"/>
                <a:cs typeface="Open Sans"/>
                <a:sym typeface="Open Sans"/>
              </a:rPr>
              <a:t>Hub</a:t>
            </a:r>
          </a:p>
        </p:txBody>
      </p:sp>
      <p:sp>
        <p:nvSpPr>
          <p:cNvPr name="Freeform 20" id="20"/>
          <p:cNvSpPr/>
          <p:nvPr/>
        </p:nvSpPr>
        <p:spPr>
          <a:xfrm flipH="false" flipV="false" rot="0">
            <a:off x="8175803" y="4332094"/>
            <a:ext cx="534448" cy="691842"/>
          </a:xfrm>
          <a:custGeom>
            <a:avLst/>
            <a:gdLst/>
            <a:ahLst/>
            <a:cxnLst/>
            <a:rect r="r" b="b" t="t" l="l"/>
            <a:pathLst>
              <a:path h="691842" w="534448">
                <a:moveTo>
                  <a:pt x="0" y="0"/>
                </a:moveTo>
                <a:lnTo>
                  <a:pt x="534448" y="0"/>
                </a:lnTo>
                <a:lnTo>
                  <a:pt x="534448" y="691842"/>
                </a:lnTo>
                <a:lnTo>
                  <a:pt x="0" y="6918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1" id="21"/>
          <p:cNvSpPr txBox="true"/>
          <p:nvPr/>
        </p:nvSpPr>
        <p:spPr>
          <a:xfrm rot="0">
            <a:off x="7641355" y="5045711"/>
            <a:ext cx="1408049" cy="575836"/>
          </a:xfrm>
          <a:prstGeom prst="rect">
            <a:avLst/>
          </a:prstGeom>
        </p:spPr>
        <p:txBody>
          <a:bodyPr anchor="t" rtlCol="false" tIns="0" lIns="0" bIns="0" rIns="0">
            <a:spAutoFit/>
          </a:bodyPr>
          <a:lstStyle/>
          <a:p>
            <a:pPr algn="ctr">
              <a:lnSpc>
                <a:spcPts val="2380"/>
              </a:lnSpc>
            </a:pPr>
            <a:r>
              <a:rPr lang="en-US" sz="1700">
                <a:solidFill>
                  <a:srgbClr val="000000"/>
                </a:solidFill>
                <a:latin typeface="Open Sans"/>
                <a:ea typeface="Open Sans"/>
                <a:cs typeface="Open Sans"/>
                <a:sym typeface="Open Sans"/>
              </a:rPr>
              <a:t>Local Harvest </a:t>
            </a:r>
          </a:p>
          <a:p>
            <a:pPr algn="ctr">
              <a:lnSpc>
                <a:spcPts val="2380"/>
              </a:lnSpc>
            </a:pPr>
            <a:r>
              <a:rPr lang="en-US" sz="1700">
                <a:solidFill>
                  <a:srgbClr val="000000"/>
                </a:solidFill>
                <a:latin typeface="Open Sans"/>
                <a:ea typeface="Open Sans"/>
                <a:cs typeface="Open Sans"/>
                <a:sym typeface="Open Sans"/>
              </a:rPr>
              <a:t>Farm Co-Op</a:t>
            </a:r>
          </a:p>
        </p:txBody>
      </p:sp>
      <p:sp>
        <p:nvSpPr>
          <p:cNvPr name="Freeform 22" id="22"/>
          <p:cNvSpPr/>
          <p:nvPr/>
        </p:nvSpPr>
        <p:spPr>
          <a:xfrm flipH="false" flipV="false" rot="0">
            <a:off x="5332910" y="4470728"/>
            <a:ext cx="534448" cy="691842"/>
          </a:xfrm>
          <a:custGeom>
            <a:avLst/>
            <a:gdLst/>
            <a:ahLst/>
            <a:cxnLst/>
            <a:rect r="r" b="b" t="t" l="l"/>
            <a:pathLst>
              <a:path h="691842" w="534448">
                <a:moveTo>
                  <a:pt x="0" y="0"/>
                </a:moveTo>
                <a:lnTo>
                  <a:pt x="534448" y="0"/>
                </a:lnTo>
                <a:lnTo>
                  <a:pt x="534448" y="691842"/>
                </a:lnTo>
                <a:lnTo>
                  <a:pt x="0" y="6918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3" id="23"/>
          <p:cNvSpPr txBox="true"/>
          <p:nvPr/>
        </p:nvSpPr>
        <p:spPr>
          <a:xfrm rot="0">
            <a:off x="3702295" y="4995361"/>
            <a:ext cx="1630615" cy="280615"/>
          </a:xfrm>
          <a:prstGeom prst="rect">
            <a:avLst/>
          </a:prstGeom>
        </p:spPr>
        <p:txBody>
          <a:bodyPr anchor="t" rtlCol="false" tIns="0" lIns="0" bIns="0" rIns="0">
            <a:spAutoFit/>
          </a:bodyPr>
          <a:lstStyle/>
          <a:p>
            <a:pPr algn="ctr">
              <a:lnSpc>
                <a:spcPts val="2380"/>
              </a:lnSpc>
            </a:pPr>
            <a:r>
              <a:rPr lang="en-US" sz="1700">
                <a:solidFill>
                  <a:srgbClr val="000000"/>
                </a:solidFill>
                <a:latin typeface="Open Sans"/>
                <a:ea typeface="Open Sans"/>
                <a:cs typeface="Open Sans"/>
                <a:sym typeface="Open Sans"/>
              </a:rPr>
              <a:t>HHH Truck Fleet</a:t>
            </a:r>
          </a:p>
        </p:txBody>
      </p:sp>
      <p:sp>
        <p:nvSpPr>
          <p:cNvPr name="Freeform 24" id="24"/>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5" id="25"/>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8"/>
            <a:stretch>
              <a:fillRect l="0" t="0" r="0" b="0"/>
            </a:stretch>
          </a:blipFill>
        </p:spPr>
      </p:sp>
      <p:sp>
        <p:nvSpPr>
          <p:cNvPr name="TextBox 26" id="26"/>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Freeform 27" id="27"/>
          <p:cNvSpPr/>
          <p:nvPr/>
        </p:nvSpPr>
        <p:spPr>
          <a:xfrm flipH="false" flipV="false" rot="0">
            <a:off x="8175803" y="5757172"/>
            <a:ext cx="534448" cy="691842"/>
          </a:xfrm>
          <a:custGeom>
            <a:avLst/>
            <a:gdLst/>
            <a:ahLst/>
            <a:cxnLst/>
            <a:rect r="r" b="b" t="t" l="l"/>
            <a:pathLst>
              <a:path h="691842" w="534448">
                <a:moveTo>
                  <a:pt x="0" y="0"/>
                </a:moveTo>
                <a:lnTo>
                  <a:pt x="534448" y="0"/>
                </a:lnTo>
                <a:lnTo>
                  <a:pt x="534448" y="691842"/>
                </a:lnTo>
                <a:lnTo>
                  <a:pt x="0" y="6918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8" id="28"/>
          <p:cNvSpPr txBox="true"/>
          <p:nvPr/>
        </p:nvSpPr>
        <p:spPr>
          <a:xfrm rot="0">
            <a:off x="5964015" y="6766359"/>
            <a:ext cx="1977479" cy="264159"/>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ea typeface="Open Sans"/>
                <a:cs typeface="Open Sans"/>
                <a:sym typeface="Open Sans"/>
              </a:rPr>
              <a:t>Maui Rescue Mission</a:t>
            </a:r>
          </a:p>
        </p:txBody>
      </p:sp>
      <p:sp>
        <p:nvSpPr>
          <p:cNvPr name="Freeform 29" id="29"/>
          <p:cNvSpPr/>
          <p:nvPr/>
        </p:nvSpPr>
        <p:spPr>
          <a:xfrm flipH="false" flipV="false" rot="0">
            <a:off x="7941494" y="6449014"/>
            <a:ext cx="534448" cy="691842"/>
          </a:xfrm>
          <a:custGeom>
            <a:avLst/>
            <a:gdLst/>
            <a:ahLst/>
            <a:cxnLst/>
            <a:rect r="r" b="b" t="t" l="l"/>
            <a:pathLst>
              <a:path h="691842" w="534448">
                <a:moveTo>
                  <a:pt x="0" y="0"/>
                </a:moveTo>
                <a:lnTo>
                  <a:pt x="534448" y="0"/>
                </a:lnTo>
                <a:lnTo>
                  <a:pt x="534448" y="691841"/>
                </a:lnTo>
                <a:lnTo>
                  <a:pt x="0" y="6918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0" id="30"/>
          <p:cNvSpPr txBox="true"/>
          <p:nvPr/>
        </p:nvSpPr>
        <p:spPr>
          <a:xfrm rot="0">
            <a:off x="9393271" y="6134689"/>
            <a:ext cx="729704" cy="264159"/>
          </a:xfrm>
          <a:prstGeom prst="rect">
            <a:avLst/>
          </a:prstGeom>
        </p:spPr>
        <p:txBody>
          <a:bodyPr anchor="t" rtlCol="false" tIns="0" lIns="0" bIns="0" rIns="0">
            <a:spAutoFit/>
          </a:bodyPr>
          <a:lstStyle/>
          <a:p>
            <a:pPr algn="ctr">
              <a:lnSpc>
                <a:spcPts val="2240"/>
              </a:lnSpc>
            </a:pPr>
            <a:r>
              <a:rPr lang="en-US" sz="1600">
                <a:solidFill>
                  <a:srgbClr val="000000"/>
                </a:solidFill>
                <a:latin typeface="Open Sans"/>
                <a:ea typeface="Open Sans"/>
                <a:cs typeface="Open Sans"/>
                <a:sym typeface="Open Sans"/>
              </a:rPr>
              <a:t>Anuhea</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381572"/>
            <a:ext cx="18288000" cy="6119772"/>
            <a:chOff x="0" y="0"/>
            <a:chExt cx="24384000" cy="8159696"/>
          </a:xfrm>
        </p:grpSpPr>
        <p:pic>
          <p:nvPicPr>
            <p:cNvPr name="Picture 3" id="3"/>
            <p:cNvPicPr>
              <a:picLocks noChangeAspect="true"/>
            </p:cNvPicPr>
            <p:nvPr/>
          </p:nvPicPr>
          <p:blipFill>
            <a:blip r:embed="rId2"/>
            <a:srcRect l="0" t="24902" r="0" b="24902"/>
            <a:stretch>
              <a:fillRect/>
            </a:stretch>
          </p:blipFill>
          <p:spPr>
            <a:xfrm flipH="false" flipV="false">
              <a:off x="0" y="0"/>
              <a:ext cx="24384000" cy="8159696"/>
            </a:xfrm>
            <a:prstGeom prst="rect">
              <a:avLst/>
            </a:prstGeom>
          </p:spPr>
        </p:pic>
      </p:grpSp>
      <p:sp>
        <p:nvSpPr>
          <p:cNvPr name="Freeform 4" id="4"/>
          <p:cNvSpPr/>
          <p:nvPr/>
        </p:nvSpPr>
        <p:spPr>
          <a:xfrm flipH="false" flipV="false" rot="0">
            <a:off x="10705650" y="8064018"/>
            <a:ext cx="425311" cy="425311"/>
          </a:xfrm>
          <a:custGeom>
            <a:avLst/>
            <a:gdLst/>
            <a:ahLst/>
            <a:cxnLst/>
            <a:rect r="r" b="b" t="t" l="l"/>
            <a:pathLst>
              <a:path h="425311" w="425311">
                <a:moveTo>
                  <a:pt x="0" y="0"/>
                </a:moveTo>
                <a:lnTo>
                  <a:pt x="425311" y="0"/>
                </a:lnTo>
                <a:lnTo>
                  <a:pt x="425311" y="425311"/>
                </a:lnTo>
                <a:lnTo>
                  <a:pt x="0" y="4253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0706979" y="8650594"/>
            <a:ext cx="422653" cy="301668"/>
          </a:xfrm>
          <a:custGeom>
            <a:avLst/>
            <a:gdLst/>
            <a:ahLst/>
            <a:cxnLst/>
            <a:rect r="r" b="b" t="t" l="l"/>
            <a:pathLst>
              <a:path h="301668" w="422653">
                <a:moveTo>
                  <a:pt x="0" y="0"/>
                </a:moveTo>
                <a:lnTo>
                  <a:pt x="422653" y="0"/>
                </a:lnTo>
                <a:lnTo>
                  <a:pt x="422653" y="301668"/>
                </a:lnTo>
                <a:lnTo>
                  <a:pt x="0" y="3016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722217" y="7370166"/>
            <a:ext cx="392177" cy="532586"/>
          </a:xfrm>
          <a:custGeom>
            <a:avLst/>
            <a:gdLst/>
            <a:ahLst/>
            <a:cxnLst/>
            <a:rect r="r" b="b" t="t" l="l"/>
            <a:pathLst>
              <a:path h="532586" w="392177">
                <a:moveTo>
                  <a:pt x="0" y="0"/>
                </a:moveTo>
                <a:lnTo>
                  <a:pt x="392177" y="0"/>
                </a:lnTo>
                <a:lnTo>
                  <a:pt x="392177" y="532586"/>
                </a:lnTo>
                <a:lnTo>
                  <a:pt x="0" y="5325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11"/>
            <a:stretch>
              <a:fillRect l="0" t="0" r="0" b="0"/>
            </a:stretch>
          </a:blipFill>
        </p:spPr>
      </p:sp>
      <p:sp>
        <p:nvSpPr>
          <p:cNvPr name="Freeform 9" id="9"/>
          <p:cNvSpPr/>
          <p:nvPr/>
        </p:nvSpPr>
        <p:spPr>
          <a:xfrm flipH="false" flipV="false" rot="0">
            <a:off x="10717736" y="9171337"/>
            <a:ext cx="401139" cy="401139"/>
          </a:xfrm>
          <a:custGeom>
            <a:avLst/>
            <a:gdLst/>
            <a:ahLst/>
            <a:cxnLst/>
            <a:rect r="r" b="b" t="t" l="l"/>
            <a:pathLst>
              <a:path h="401139" w="401139">
                <a:moveTo>
                  <a:pt x="0" y="0"/>
                </a:moveTo>
                <a:lnTo>
                  <a:pt x="401139" y="0"/>
                </a:lnTo>
                <a:lnTo>
                  <a:pt x="401139" y="401140"/>
                </a:lnTo>
                <a:lnTo>
                  <a:pt x="0" y="40114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0" id="10"/>
          <p:cNvSpPr txBox="true"/>
          <p:nvPr/>
        </p:nvSpPr>
        <p:spPr>
          <a:xfrm rot="0">
            <a:off x="11311936" y="8078236"/>
            <a:ext cx="3580921" cy="701675"/>
          </a:xfrm>
          <a:prstGeom prst="rect">
            <a:avLst/>
          </a:prstGeom>
        </p:spPr>
        <p:txBody>
          <a:bodyPr anchor="t" rtlCol="false" tIns="0" lIns="0" bIns="0" rIns="0">
            <a:spAutoFit/>
          </a:bodyPr>
          <a:lstStyle/>
          <a:p>
            <a:pPr algn="just">
              <a:lnSpc>
                <a:spcPts val="2800"/>
              </a:lnSpc>
            </a:pPr>
            <a:r>
              <a:rPr lang="en-US" sz="2000">
                <a:solidFill>
                  <a:srgbClr val="307ECC"/>
                </a:solidFill>
                <a:latin typeface="Open Sans Light"/>
                <a:ea typeface="Open Sans Light"/>
                <a:cs typeface="Open Sans Light"/>
                <a:sym typeface="Open Sans Light"/>
              </a:rPr>
              <a:t>808-276-6673</a:t>
            </a:r>
          </a:p>
          <a:p>
            <a:pPr algn="just">
              <a:lnSpc>
                <a:spcPts val="2800"/>
              </a:lnSpc>
            </a:pPr>
          </a:p>
        </p:txBody>
      </p:sp>
      <p:sp>
        <p:nvSpPr>
          <p:cNvPr name="TextBox 11" id="11"/>
          <p:cNvSpPr txBox="true"/>
          <p:nvPr/>
        </p:nvSpPr>
        <p:spPr>
          <a:xfrm rot="0">
            <a:off x="11311936" y="8602991"/>
            <a:ext cx="3580921" cy="349250"/>
          </a:xfrm>
          <a:prstGeom prst="rect">
            <a:avLst/>
          </a:prstGeom>
        </p:spPr>
        <p:txBody>
          <a:bodyPr anchor="t" rtlCol="false" tIns="0" lIns="0" bIns="0" rIns="0">
            <a:spAutoFit/>
          </a:bodyPr>
          <a:lstStyle/>
          <a:p>
            <a:pPr algn="just">
              <a:lnSpc>
                <a:spcPts val="2800"/>
              </a:lnSpc>
            </a:pPr>
            <a:r>
              <a:rPr lang="en-US" sz="2000">
                <a:solidFill>
                  <a:srgbClr val="307ECC"/>
                </a:solidFill>
                <a:latin typeface="Open Sans Light"/>
                <a:ea typeface="Open Sans Light"/>
                <a:cs typeface="Open Sans Light"/>
                <a:sym typeface="Open Sans Light"/>
              </a:rPr>
              <a:t>aloha@hhhmaui.org</a:t>
            </a:r>
          </a:p>
        </p:txBody>
      </p:sp>
      <p:sp>
        <p:nvSpPr>
          <p:cNvPr name="TextBox 12" id="12"/>
          <p:cNvSpPr txBox="true"/>
          <p:nvPr/>
        </p:nvSpPr>
        <p:spPr>
          <a:xfrm rot="0">
            <a:off x="11311936" y="9201150"/>
            <a:ext cx="4056081" cy="358802"/>
          </a:xfrm>
          <a:prstGeom prst="rect">
            <a:avLst/>
          </a:prstGeom>
        </p:spPr>
        <p:txBody>
          <a:bodyPr anchor="t" rtlCol="false" tIns="0" lIns="0" bIns="0" rIns="0">
            <a:spAutoFit/>
          </a:bodyPr>
          <a:lstStyle/>
          <a:p>
            <a:pPr algn="l">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13" id="13"/>
          <p:cNvSpPr txBox="true"/>
          <p:nvPr/>
        </p:nvSpPr>
        <p:spPr>
          <a:xfrm rot="0">
            <a:off x="11281460" y="7438022"/>
            <a:ext cx="4620689" cy="1054100"/>
          </a:xfrm>
          <a:prstGeom prst="rect">
            <a:avLst/>
          </a:prstGeom>
        </p:spPr>
        <p:txBody>
          <a:bodyPr anchor="t" rtlCol="false" tIns="0" lIns="0" bIns="0" rIns="0">
            <a:spAutoFit/>
          </a:bodyPr>
          <a:lstStyle/>
          <a:p>
            <a:pPr algn="just">
              <a:lnSpc>
                <a:spcPts val="2800"/>
              </a:lnSpc>
            </a:pPr>
            <a:r>
              <a:rPr lang="en-US" sz="2000">
                <a:solidFill>
                  <a:srgbClr val="307ECC"/>
                </a:solidFill>
                <a:latin typeface="Open Sans Light"/>
                <a:ea typeface="Open Sans Light"/>
                <a:cs typeface="Open Sans Light"/>
                <a:sym typeface="Open Sans Light"/>
              </a:rPr>
              <a:t>349 Hanakai Street, Kahului, HI 96732</a:t>
            </a:r>
          </a:p>
          <a:p>
            <a:pPr algn="just">
              <a:lnSpc>
                <a:spcPts val="2800"/>
              </a:lnSpc>
            </a:pPr>
          </a:p>
          <a:p>
            <a:pPr algn="just">
              <a:lnSpc>
                <a:spcPts val="2800"/>
              </a:lnSpc>
            </a:pPr>
          </a:p>
        </p:txBody>
      </p:sp>
      <p:sp>
        <p:nvSpPr>
          <p:cNvPr name="TextBox 14" id="14"/>
          <p:cNvSpPr txBox="true"/>
          <p:nvPr/>
        </p:nvSpPr>
        <p:spPr>
          <a:xfrm rot="0">
            <a:off x="3366265" y="6428372"/>
            <a:ext cx="5634216" cy="1057275"/>
          </a:xfrm>
          <a:prstGeom prst="rect">
            <a:avLst/>
          </a:prstGeom>
        </p:spPr>
        <p:txBody>
          <a:bodyPr anchor="t" rtlCol="false" tIns="0" lIns="0" bIns="0" rIns="0">
            <a:spAutoFit/>
          </a:bodyPr>
          <a:lstStyle/>
          <a:p>
            <a:pPr algn="l">
              <a:lnSpc>
                <a:spcPts val="8399"/>
              </a:lnSpc>
            </a:pPr>
            <a:r>
              <a:rPr lang="en-US" sz="6999" b="true">
                <a:solidFill>
                  <a:srgbClr val="307ECC"/>
                </a:solidFill>
                <a:latin typeface="Glacial Indifference Bold"/>
                <a:ea typeface="Glacial Indifference Bold"/>
                <a:cs typeface="Glacial Indifference Bold"/>
                <a:sym typeface="Glacial Indifference Bold"/>
              </a:rPr>
              <a:t>Get in touch!</a:t>
            </a:r>
          </a:p>
        </p:txBody>
      </p:sp>
      <p:sp>
        <p:nvSpPr>
          <p:cNvPr name="TextBox 15" id="15"/>
          <p:cNvSpPr txBox="true"/>
          <p:nvPr/>
        </p:nvSpPr>
        <p:spPr>
          <a:xfrm rot="0">
            <a:off x="3366265" y="7614624"/>
            <a:ext cx="6090480" cy="1758950"/>
          </a:xfrm>
          <a:prstGeom prst="rect">
            <a:avLst/>
          </a:prstGeom>
        </p:spPr>
        <p:txBody>
          <a:bodyPr anchor="t" rtlCol="false" tIns="0" lIns="0" bIns="0" rIns="0">
            <a:spAutoFit/>
          </a:bodyPr>
          <a:lstStyle/>
          <a:p>
            <a:pPr algn="just">
              <a:lnSpc>
                <a:spcPts val="2800"/>
              </a:lnSpc>
            </a:pPr>
            <a:r>
              <a:rPr lang="en-US" sz="2000">
                <a:solidFill>
                  <a:srgbClr val="000000"/>
                </a:solidFill>
                <a:latin typeface="Open Sans Light"/>
                <a:ea typeface="Open Sans Light"/>
                <a:cs typeface="Open Sans Light"/>
                <a:sym typeface="Open Sans Light"/>
              </a:rPr>
              <a:t>Naim, Rachel, and Sophelia are available to answer any questions, provide a tour of our operations, and meet with you to share our vision. We aim to foster partnership, connection, and ensure accountability to our mission and your valued contribution.</a:t>
            </a:r>
          </a:p>
        </p:txBody>
      </p:sp>
      <p:sp>
        <p:nvSpPr>
          <p:cNvPr name="TextBox 16" id="16"/>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298945"/>
            <a:ext cx="605579" cy="482261"/>
          </a:xfrm>
          <a:custGeom>
            <a:avLst/>
            <a:gdLst/>
            <a:ahLst/>
            <a:cxnLst/>
            <a:rect r="r" b="b" t="t" l="l"/>
            <a:pathLst>
              <a:path h="482261" w="605579">
                <a:moveTo>
                  <a:pt x="0" y="0"/>
                </a:moveTo>
                <a:lnTo>
                  <a:pt x="605579" y="0"/>
                </a:lnTo>
                <a:lnTo>
                  <a:pt x="605579" y="482261"/>
                </a:lnTo>
                <a:lnTo>
                  <a:pt x="0" y="48226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6"/>
            <a:stretch>
              <a:fillRect l="0" t="-38888" r="0" b="-38888"/>
            </a:stretch>
          </a:blipFill>
        </p:spPr>
      </p:sp>
      <p:sp>
        <p:nvSpPr>
          <p:cNvPr name="TextBox 5" id="5"/>
          <p:cNvSpPr txBox="true"/>
          <p:nvPr/>
        </p:nvSpPr>
        <p:spPr>
          <a:xfrm rot="0">
            <a:off x="3517525" y="3385979"/>
            <a:ext cx="11252949" cy="1717676"/>
          </a:xfrm>
          <a:prstGeom prst="rect">
            <a:avLst/>
          </a:prstGeom>
        </p:spPr>
        <p:txBody>
          <a:bodyPr anchor="t" rtlCol="false" tIns="0" lIns="0" bIns="0" rIns="0">
            <a:spAutoFit/>
          </a:bodyPr>
          <a:lstStyle/>
          <a:p>
            <a:pPr algn="ctr">
              <a:lnSpc>
                <a:spcPts val="13999"/>
              </a:lnSpc>
            </a:pPr>
            <a:r>
              <a:rPr lang="en-US" b="true" sz="9999">
                <a:solidFill>
                  <a:srgbClr val="FFFFFF"/>
                </a:solidFill>
                <a:latin typeface="Glacial Indifference Bold"/>
                <a:ea typeface="Glacial Indifference Bold"/>
                <a:cs typeface="Glacial Indifference Bold"/>
                <a:sym typeface="Glacial Indifference Bold"/>
              </a:rPr>
              <a:t>MAHALO</a:t>
            </a:r>
          </a:p>
        </p:txBody>
      </p:sp>
      <p:sp>
        <p:nvSpPr>
          <p:cNvPr name="TextBox 6" id="6"/>
          <p:cNvSpPr txBox="true"/>
          <p:nvPr/>
        </p:nvSpPr>
        <p:spPr>
          <a:xfrm rot="0">
            <a:off x="3517525" y="5099081"/>
            <a:ext cx="11252949" cy="2657475"/>
          </a:xfrm>
          <a:prstGeom prst="rect">
            <a:avLst/>
          </a:prstGeom>
        </p:spPr>
        <p:txBody>
          <a:bodyPr anchor="t" rtlCol="false" tIns="0" lIns="0" bIns="0" rIns="0">
            <a:spAutoFit/>
          </a:bodyPr>
          <a:lstStyle/>
          <a:p>
            <a:pPr algn="ctr">
              <a:lnSpc>
                <a:spcPts val="4200"/>
              </a:lnSpc>
            </a:pPr>
            <a:r>
              <a:rPr lang="en-US" b="true" sz="3000">
                <a:solidFill>
                  <a:srgbClr val="FFFFFF"/>
                </a:solidFill>
                <a:latin typeface="Glacial Indifference Bold"/>
                <a:ea typeface="Glacial Indifference Bold"/>
                <a:cs typeface="Glacial Indifference Bold"/>
                <a:sym typeface="Glacial Indifference Bold"/>
              </a:rPr>
              <a:t>THANK YOU FOR YOUR TIME AND CONSIDERATION IN SUPPORTING OUR PROGRAMS AND COMMUNITY RESILIENCE. WE NEED YOU TO HELP CONTINUE THIS MISSION AND MAKE A LASTING IMPACT. </a:t>
            </a:r>
          </a:p>
          <a:p>
            <a:pPr algn="ctr">
              <a:lnSpc>
                <a:spcPts val="4200"/>
              </a:lnSpc>
              <a:spcBef>
                <a:spcPct val="0"/>
              </a:spcBef>
            </a:pPr>
            <a:r>
              <a:rPr lang="en-US" b="true" sz="3000">
                <a:solidFill>
                  <a:srgbClr val="FFFFFF"/>
                </a:solidFill>
                <a:latin typeface="Glacial Indifference Bold"/>
                <a:ea typeface="Glacial Indifference Bold"/>
                <a:cs typeface="Glacial Indifference Bold"/>
                <a:sym typeface="Glacial Indifference Bold"/>
              </a:rPr>
              <a:t>TOGETHER, WE CAN CREATE MEANINGFUL CHANGE.</a:t>
            </a:r>
          </a:p>
        </p:txBody>
      </p:sp>
      <p:sp>
        <p:nvSpPr>
          <p:cNvPr name="TextBox 7" id="7"/>
          <p:cNvSpPr txBox="true"/>
          <p:nvPr/>
        </p:nvSpPr>
        <p:spPr>
          <a:xfrm rot="0">
            <a:off x="4956873" y="8743950"/>
            <a:ext cx="7980462" cy="711254"/>
          </a:xfrm>
          <a:prstGeom prst="rect">
            <a:avLst/>
          </a:prstGeom>
        </p:spPr>
        <p:txBody>
          <a:bodyPr anchor="t" rtlCol="false" tIns="0" lIns="0" bIns="0" rIns="0">
            <a:spAutoFit/>
          </a:bodyPr>
          <a:lstStyle/>
          <a:p>
            <a:pPr algn="ctr">
              <a:lnSpc>
                <a:spcPts val="2800"/>
              </a:lnSpc>
            </a:pPr>
            <a:r>
              <a:rPr lang="en-US" b="true" sz="2000">
                <a:solidFill>
                  <a:srgbClr val="FFFFFF"/>
                </a:solidFill>
                <a:latin typeface="Glacial Indifference Bold"/>
                <a:ea typeface="Glacial Indifference Bold"/>
                <a:cs typeface="Glacial Indifference Bold"/>
                <a:sym typeface="Glacial Indifference Bold"/>
              </a:rPr>
              <a:t>HHHMAUI.ORG</a:t>
            </a:r>
          </a:p>
          <a:p>
            <a:pPr algn="ctr">
              <a:lnSpc>
                <a:spcPts val="2800"/>
              </a:lnSpc>
              <a:spcBef>
                <a:spcPct val="0"/>
              </a:spcBef>
            </a:pPr>
          </a:p>
        </p:txBody>
      </p:sp>
      <p:sp>
        <p:nvSpPr>
          <p:cNvPr name="Freeform 8" id="8"/>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9"/>
            <a:stretch>
              <a:fillRect l="0" t="0" r="0" b="0"/>
            </a:stretch>
          </a:blipFill>
        </p:spPr>
      </p:sp>
      <p:sp>
        <p:nvSpPr>
          <p:cNvPr name="TextBox 10" id="10"/>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40462" y="1510100"/>
            <a:ext cx="7383849" cy="738384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72C"/>
            </a:solidFill>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sp>
        <p:nvSpPr>
          <p:cNvPr name="Freeform 6" id="6"/>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4"/>
            <a:stretch>
              <a:fillRect l="0" t="0" r="0" b="0"/>
            </a:stretch>
          </a:blipFill>
        </p:spPr>
      </p:sp>
      <p:grpSp>
        <p:nvGrpSpPr>
          <p:cNvPr name="Group 7" id="7"/>
          <p:cNvGrpSpPr/>
          <p:nvPr/>
        </p:nvGrpSpPr>
        <p:grpSpPr>
          <a:xfrm rot="0">
            <a:off x="740462" y="7025447"/>
            <a:ext cx="2457930" cy="245793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7ECC"/>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grpSp>
        <p:nvGrpSpPr>
          <p:cNvPr name="Group 10" id="10"/>
          <p:cNvGrpSpPr/>
          <p:nvPr/>
        </p:nvGrpSpPr>
        <p:grpSpPr>
          <a:xfrm rot="0">
            <a:off x="1040822" y="1810460"/>
            <a:ext cx="6783129" cy="6783129"/>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0" t="-49543" r="0" b="-729"/>
              </a:stretch>
            </a:blipFill>
          </p:spPr>
        </p:sp>
      </p:grpSp>
      <p:grpSp>
        <p:nvGrpSpPr>
          <p:cNvPr name="Group 12" id="12"/>
          <p:cNvGrpSpPr>
            <a:grpSpLocks noChangeAspect="true"/>
          </p:cNvGrpSpPr>
          <p:nvPr/>
        </p:nvGrpSpPr>
        <p:grpSpPr>
          <a:xfrm rot="0">
            <a:off x="5865068" y="6117388"/>
            <a:ext cx="3917766" cy="3902462"/>
            <a:chOff x="0" y="0"/>
            <a:chExt cx="6502400" cy="6477000"/>
          </a:xfrm>
        </p:grpSpPr>
        <p:sp>
          <p:nvSpPr>
            <p:cNvPr name="Freeform 13" id="13"/>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23" t="-25135" r="223" b="-25135"/>
              </a:stretch>
            </a:blipFill>
          </p:spPr>
        </p:sp>
        <p:sp>
          <p:nvSpPr>
            <p:cNvPr name="Freeform 14" id="14"/>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79B224"/>
            </a:solidFill>
          </p:spPr>
        </p:sp>
      </p:grpSp>
      <p:grpSp>
        <p:nvGrpSpPr>
          <p:cNvPr name="Group 15" id="15"/>
          <p:cNvGrpSpPr/>
          <p:nvPr/>
        </p:nvGrpSpPr>
        <p:grpSpPr>
          <a:xfrm rot="0">
            <a:off x="787815" y="7025447"/>
            <a:ext cx="2363222" cy="2363222"/>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5136" t="0" r="-25136" b="0"/>
              </a:stretch>
            </a:blipFill>
          </p:spPr>
        </p:sp>
      </p:grpSp>
      <p:sp>
        <p:nvSpPr>
          <p:cNvPr name="TextBox 17" id="17"/>
          <p:cNvSpPr txBox="true"/>
          <p:nvPr/>
        </p:nvSpPr>
        <p:spPr>
          <a:xfrm rot="0">
            <a:off x="10643371" y="1510100"/>
            <a:ext cx="6482466" cy="1057275"/>
          </a:xfrm>
          <a:prstGeom prst="rect">
            <a:avLst/>
          </a:prstGeom>
        </p:spPr>
        <p:txBody>
          <a:bodyPr anchor="t" rtlCol="false" tIns="0" lIns="0" bIns="0" rIns="0">
            <a:spAutoFit/>
          </a:bodyPr>
          <a:lstStyle/>
          <a:p>
            <a:pPr algn="ctr">
              <a:lnSpc>
                <a:spcPts val="8399"/>
              </a:lnSpc>
            </a:pPr>
            <a:r>
              <a:rPr lang="en-US" b="true" sz="6999">
                <a:solidFill>
                  <a:srgbClr val="307ECC"/>
                </a:solidFill>
                <a:latin typeface="Glacial Indifference Bold"/>
                <a:ea typeface="Glacial Indifference Bold"/>
                <a:cs typeface="Glacial Indifference Bold"/>
                <a:sym typeface="Glacial Indifference Bold"/>
              </a:rPr>
              <a:t>How We Serve</a:t>
            </a:r>
          </a:p>
        </p:txBody>
      </p:sp>
      <p:sp>
        <p:nvSpPr>
          <p:cNvPr name="TextBox 18" id="18"/>
          <p:cNvSpPr txBox="true"/>
          <p:nvPr/>
        </p:nvSpPr>
        <p:spPr>
          <a:xfrm rot="0">
            <a:off x="10003267" y="2701576"/>
            <a:ext cx="7762674" cy="7026911"/>
          </a:xfrm>
          <a:prstGeom prst="rect">
            <a:avLst/>
          </a:prstGeom>
        </p:spPr>
        <p:txBody>
          <a:bodyPr anchor="t" rtlCol="false" tIns="0" lIns="0" bIns="0" rIns="0">
            <a:spAutoFit/>
          </a:bodyPr>
          <a:lstStyle/>
          <a:p>
            <a:pPr algn="ctr">
              <a:lnSpc>
                <a:spcPts val="4339"/>
              </a:lnSpc>
            </a:pPr>
            <a:r>
              <a:rPr lang="en-US" sz="3099">
                <a:solidFill>
                  <a:srgbClr val="000000"/>
                </a:solidFill>
                <a:latin typeface="Open Sans Light"/>
                <a:ea typeface="Open Sans Light"/>
                <a:cs typeface="Open Sans Light"/>
                <a:sym typeface="Open Sans Light"/>
              </a:rPr>
              <a:t>Food sourced from local </a:t>
            </a:r>
            <a:r>
              <a:rPr lang="en-US" sz="3099" b="true">
                <a:solidFill>
                  <a:srgbClr val="000000"/>
                </a:solidFill>
                <a:latin typeface="Open Sans Bold"/>
                <a:ea typeface="Open Sans Bold"/>
                <a:cs typeface="Open Sans Bold"/>
                <a:sym typeface="Open Sans Bold"/>
              </a:rPr>
              <a:t>Maui farms</a:t>
            </a:r>
            <a:r>
              <a:rPr lang="en-US" sz="3099">
                <a:solidFill>
                  <a:srgbClr val="000000"/>
                </a:solidFill>
                <a:latin typeface="Open Sans Light"/>
                <a:ea typeface="Open Sans Light"/>
                <a:cs typeface="Open Sans Light"/>
                <a:sym typeface="Open Sans Light"/>
              </a:rPr>
              <a:t>, prepared with love by </a:t>
            </a:r>
            <a:r>
              <a:rPr lang="en-US" sz="3099" b="true">
                <a:solidFill>
                  <a:srgbClr val="000000"/>
                </a:solidFill>
                <a:latin typeface="Open Sans Bold"/>
                <a:ea typeface="Open Sans Bold"/>
                <a:cs typeface="Open Sans Bold"/>
                <a:sym typeface="Open Sans Bold"/>
              </a:rPr>
              <a:t>volunteers</a:t>
            </a:r>
            <a:r>
              <a:rPr lang="en-US" sz="3099">
                <a:solidFill>
                  <a:srgbClr val="000000"/>
                </a:solidFill>
                <a:latin typeface="Open Sans Light"/>
                <a:ea typeface="Open Sans Light"/>
                <a:cs typeface="Open Sans Light"/>
                <a:sym typeface="Open Sans Light"/>
              </a:rPr>
              <a:t>, and </a:t>
            </a:r>
            <a:r>
              <a:rPr lang="en-US" sz="3099" b="true">
                <a:solidFill>
                  <a:srgbClr val="000000"/>
                </a:solidFill>
                <a:latin typeface="Open Sans Bold"/>
                <a:ea typeface="Open Sans Bold"/>
                <a:cs typeface="Open Sans Bold"/>
                <a:sym typeface="Open Sans Bold"/>
              </a:rPr>
              <a:t>shared freely</a:t>
            </a:r>
            <a:r>
              <a:rPr lang="en-US" sz="3099">
                <a:solidFill>
                  <a:srgbClr val="000000"/>
                </a:solidFill>
                <a:latin typeface="Open Sans Light"/>
                <a:ea typeface="Open Sans Light"/>
                <a:cs typeface="Open Sans Light"/>
                <a:sym typeface="Open Sans Light"/>
              </a:rPr>
              <a:t> with those in need creates a meaningful connection from </a:t>
            </a:r>
            <a:r>
              <a:rPr lang="en-US" sz="3099" u="sng">
                <a:solidFill>
                  <a:srgbClr val="000000"/>
                </a:solidFill>
                <a:latin typeface="Open Sans Light"/>
                <a:ea typeface="Open Sans Light"/>
                <a:cs typeface="Open Sans Light"/>
                <a:sym typeface="Open Sans Light"/>
              </a:rPr>
              <a:t>land to heart</a:t>
            </a:r>
            <a:r>
              <a:rPr lang="en-US" sz="3099">
                <a:solidFill>
                  <a:srgbClr val="000000"/>
                </a:solidFill>
                <a:latin typeface="Open Sans Light"/>
                <a:ea typeface="Open Sans Light"/>
                <a:cs typeface="Open Sans Light"/>
                <a:sym typeface="Open Sans Light"/>
              </a:rPr>
              <a:t>,</a:t>
            </a:r>
            <a:r>
              <a:rPr lang="en-US" sz="3099">
                <a:solidFill>
                  <a:srgbClr val="000000"/>
                </a:solidFill>
                <a:latin typeface="Open Sans Light"/>
                <a:ea typeface="Open Sans Light"/>
                <a:cs typeface="Open Sans Light"/>
                <a:sym typeface="Open Sans Light"/>
              </a:rPr>
              <a:t> </a:t>
            </a:r>
          </a:p>
          <a:p>
            <a:pPr algn="ctr">
              <a:lnSpc>
                <a:spcPts val="4339"/>
              </a:lnSpc>
            </a:pPr>
            <a:r>
              <a:rPr lang="en-US" sz="3099">
                <a:solidFill>
                  <a:srgbClr val="000000"/>
                </a:solidFill>
                <a:latin typeface="Open Sans Light"/>
                <a:ea typeface="Open Sans Light"/>
                <a:cs typeface="Open Sans Light"/>
                <a:sym typeface="Open Sans Light"/>
              </a:rPr>
              <a:t>inspiring hope and nourishing the community. </a:t>
            </a:r>
          </a:p>
          <a:p>
            <a:pPr algn="ctr">
              <a:lnSpc>
                <a:spcPts val="4339"/>
              </a:lnSpc>
            </a:pPr>
          </a:p>
          <a:p>
            <a:pPr algn="ctr">
              <a:lnSpc>
                <a:spcPts val="4339"/>
              </a:lnSpc>
            </a:pPr>
            <a:r>
              <a:rPr lang="en-US" sz="3099">
                <a:solidFill>
                  <a:srgbClr val="000000"/>
                </a:solidFill>
                <a:latin typeface="Open Sans Light"/>
                <a:ea typeface="Open Sans Light"/>
                <a:cs typeface="Open Sans Light"/>
                <a:sym typeface="Open Sans Light"/>
              </a:rPr>
              <a:t>We have found that when </a:t>
            </a:r>
            <a:r>
              <a:rPr lang="en-US" sz="3099" u="sng">
                <a:solidFill>
                  <a:srgbClr val="000000"/>
                </a:solidFill>
                <a:latin typeface="Open Sans Light"/>
                <a:ea typeface="Open Sans Light"/>
                <a:cs typeface="Open Sans Light"/>
                <a:sym typeface="Open Sans Light"/>
              </a:rPr>
              <a:t>essentials</a:t>
            </a:r>
            <a:r>
              <a:rPr lang="en-US" sz="3099">
                <a:solidFill>
                  <a:srgbClr val="000000"/>
                </a:solidFill>
                <a:latin typeface="Open Sans Light"/>
                <a:ea typeface="Open Sans Light"/>
                <a:cs typeface="Open Sans Light"/>
                <a:sym typeface="Open Sans Light"/>
              </a:rPr>
              <a:t> are met, individuals can access their innate talents and inherent genius, fostering a collaborative and thriving </a:t>
            </a:r>
            <a:r>
              <a:rPr lang="en-US" sz="3099" u="sng">
                <a:solidFill>
                  <a:srgbClr val="000000"/>
                </a:solidFill>
                <a:latin typeface="Open Sans Light"/>
                <a:ea typeface="Open Sans Light"/>
                <a:cs typeface="Open Sans Light"/>
                <a:sym typeface="Open Sans Light"/>
              </a:rPr>
              <a:t>community culture</a:t>
            </a:r>
            <a:r>
              <a:rPr lang="en-US" sz="3099">
                <a:solidFill>
                  <a:srgbClr val="000000"/>
                </a:solidFill>
                <a:latin typeface="Open Sans Light"/>
                <a:ea typeface="Open Sans Light"/>
                <a:cs typeface="Open Sans Light"/>
                <a:sym typeface="Open Sans Light"/>
              </a:rPr>
              <a:t> that grows naturally.</a:t>
            </a:r>
          </a:p>
          <a:p>
            <a:pPr algn="ctr">
              <a:lnSpc>
                <a:spcPts val="4339"/>
              </a:lnSpc>
            </a:pPr>
          </a:p>
        </p:txBody>
      </p:sp>
      <p:sp>
        <p:nvSpPr>
          <p:cNvPr name="TextBox 19" id="19"/>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12965" y="7578155"/>
            <a:ext cx="3317635" cy="2198311"/>
            <a:chOff x="0" y="0"/>
            <a:chExt cx="677692" cy="449048"/>
          </a:xfrm>
        </p:grpSpPr>
        <p:sp>
          <p:nvSpPr>
            <p:cNvPr name="Freeform 3" id="3"/>
            <p:cNvSpPr/>
            <p:nvPr/>
          </p:nvSpPr>
          <p:spPr>
            <a:xfrm flipH="false" flipV="false" rot="0">
              <a:off x="0" y="0"/>
              <a:ext cx="677692" cy="449048"/>
            </a:xfrm>
            <a:custGeom>
              <a:avLst/>
              <a:gdLst/>
              <a:ahLst/>
              <a:cxnLst/>
              <a:rect r="r" b="b" t="t" l="l"/>
              <a:pathLst>
                <a:path h="449048" w="677692">
                  <a:moveTo>
                    <a:pt x="70007" y="0"/>
                  </a:moveTo>
                  <a:lnTo>
                    <a:pt x="607685" y="0"/>
                  </a:lnTo>
                  <a:cubicBezTo>
                    <a:pt x="626252" y="0"/>
                    <a:pt x="644059" y="7376"/>
                    <a:pt x="657188" y="20505"/>
                  </a:cubicBezTo>
                  <a:cubicBezTo>
                    <a:pt x="670317" y="33633"/>
                    <a:pt x="677692" y="51440"/>
                    <a:pt x="677692" y="70007"/>
                  </a:cubicBezTo>
                  <a:lnTo>
                    <a:pt x="677692" y="379041"/>
                  </a:lnTo>
                  <a:cubicBezTo>
                    <a:pt x="677692" y="397608"/>
                    <a:pt x="670317" y="415415"/>
                    <a:pt x="657188" y="428544"/>
                  </a:cubicBezTo>
                  <a:cubicBezTo>
                    <a:pt x="644059" y="441673"/>
                    <a:pt x="626252" y="449048"/>
                    <a:pt x="607685" y="449048"/>
                  </a:cubicBezTo>
                  <a:lnTo>
                    <a:pt x="70007" y="449048"/>
                  </a:lnTo>
                  <a:cubicBezTo>
                    <a:pt x="51440" y="449048"/>
                    <a:pt x="33633" y="441673"/>
                    <a:pt x="20505" y="428544"/>
                  </a:cubicBezTo>
                  <a:cubicBezTo>
                    <a:pt x="7376" y="415415"/>
                    <a:pt x="0" y="397608"/>
                    <a:pt x="0" y="379041"/>
                  </a:cubicBezTo>
                  <a:lnTo>
                    <a:pt x="0" y="70007"/>
                  </a:lnTo>
                  <a:cubicBezTo>
                    <a:pt x="0" y="51440"/>
                    <a:pt x="7376" y="33633"/>
                    <a:pt x="20505" y="20505"/>
                  </a:cubicBezTo>
                  <a:cubicBezTo>
                    <a:pt x="33633" y="7376"/>
                    <a:pt x="51440" y="0"/>
                    <a:pt x="70007" y="0"/>
                  </a:cubicBezTo>
                  <a:close/>
                </a:path>
              </a:pathLst>
            </a:custGeom>
            <a:solidFill>
              <a:srgbClr val="307ECC"/>
            </a:solidFill>
          </p:spPr>
        </p:sp>
        <p:sp>
          <p:nvSpPr>
            <p:cNvPr name="TextBox 4" id="4"/>
            <p:cNvSpPr txBox="true"/>
            <p:nvPr/>
          </p:nvSpPr>
          <p:spPr>
            <a:xfrm>
              <a:off x="0" y="-57150"/>
              <a:ext cx="677692" cy="506198"/>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9352567" y="7578155"/>
            <a:ext cx="3317635" cy="2198311"/>
            <a:chOff x="0" y="0"/>
            <a:chExt cx="677692" cy="449048"/>
          </a:xfrm>
        </p:grpSpPr>
        <p:sp>
          <p:nvSpPr>
            <p:cNvPr name="Freeform 6" id="6"/>
            <p:cNvSpPr/>
            <p:nvPr/>
          </p:nvSpPr>
          <p:spPr>
            <a:xfrm flipH="false" flipV="false" rot="0">
              <a:off x="0" y="0"/>
              <a:ext cx="677692" cy="449048"/>
            </a:xfrm>
            <a:custGeom>
              <a:avLst/>
              <a:gdLst/>
              <a:ahLst/>
              <a:cxnLst/>
              <a:rect r="r" b="b" t="t" l="l"/>
              <a:pathLst>
                <a:path h="449048" w="677692">
                  <a:moveTo>
                    <a:pt x="70007" y="0"/>
                  </a:moveTo>
                  <a:lnTo>
                    <a:pt x="607685" y="0"/>
                  </a:lnTo>
                  <a:cubicBezTo>
                    <a:pt x="626252" y="0"/>
                    <a:pt x="644059" y="7376"/>
                    <a:pt x="657188" y="20505"/>
                  </a:cubicBezTo>
                  <a:cubicBezTo>
                    <a:pt x="670317" y="33633"/>
                    <a:pt x="677692" y="51440"/>
                    <a:pt x="677692" y="70007"/>
                  </a:cubicBezTo>
                  <a:lnTo>
                    <a:pt x="677692" y="379041"/>
                  </a:lnTo>
                  <a:cubicBezTo>
                    <a:pt x="677692" y="397608"/>
                    <a:pt x="670317" y="415415"/>
                    <a:pt x="657188" y="428544"/>
                  </a:cubicBezTo>
                  <a:cubicBezTo>
                    <a:pt x="644059" y="441673"/>
                    <a:pt x="626252" y="449048"/>
                    <a:pt x="607685" y="449048"/>
                  </a:cubicBezTo>
                  <a:lnTo>
                    <a:pt x="70007" y="449048"/>
                  </a:lnTo>
                  <a:cubicBezTo>
                    <a:pt x="51440" y="449048"/>
                    <a:pt x="33633" y="441673"/>
                    <a:pt x="20505" y="428544"/>
                  </a:cubicBezTo>
                  <a:cubicBezTo>
                    <a:pt x="7376" y="415415"/>
                    <a:pt x="0" y="397608"/>
                    <a:pt x="0" y="379041"/>
                  </a:cubicBezTo>
                  <a:lnTo>
                    <a:pt x="0" y="70007"/>
                  </a:lnTo>
                  <a:cubicBezTo>
                    <a:pt x="0" y="51440"/>
                    <a:pt x="7376" y="33633"/>
                    <a:pt x="20505" y="20505"/>
                  </a:cubicBezTo>
                  <a:cubicBezTo>
                    <a:pt x="33633" y="7376"/>
                    <a:pt x="51440" y="0"/>
                    <a:pt x="70007" y="0"/>
                  </a:cubicBezTo>
                  <a:close/>
                </a:path>
              </a:pathLst>
            </a:custGeom>
            <a:solidFill>
              <a:srgbClr val="307ECC"/>
            </a:solidFill>
          </p:spPr>
        </p:sp>
        <p:sp>
          <p:nvSpPr>
            <p:cNvPr name="TextBox 7" id="7"/>
            <p:cNvSpPr txBox="true"/>
            <p:nvPr/>
          </p:nvSpPr>
          <p:spPr>
            <a:xfrm>
              <a:off x="0" y="-57150"/>
              <a:ext cx="677692" cy="506198"/>
            </a:xfrm>
            <a:prstGeom prst="rect">
              <a:avLst/>
            </a:prstGeom>
          </p:spPr>
          <p:txBody>
            <a:bodyPr anchor="ctr" rtlCol="false" tIns="50800" lIns="50800" bIns="50800" rIns="50800"/>
            <a:lstStyle/>
            <a:p>
              <a:pPr algn="ctr">
                <a:lnSpc>
                  <a:spcPts val="2800"/>
                </a:lnSpc>
              </a:pPr>
            </a:p>
          </p:txBody>
        </p:sp>
      </p:grpSp>
      <p:grpSp>
        <p:nvGrpSpPr>
          <p:cNvPr name="Group 8" id="8"/>
          <p:cNvGrpSpPr/>
          <p:nvPr/>
        </p:nvGrpSpPr>
        <p:grpSpPr>
          <a:xfrm rot="0">
            <a:off x="13092168" y="7578155"/>
            <a:ext cx="3317635" cy="2198311"/>
            <a:chOff x="0" y="0"/>
            <a:chExt cx="677692" cy="449048"/>
          </a:xfrm>
        </p:grpSpPr>
        <p:sp>
          <p:nvSpPr>
            <p:cNvPr name="Freeform 9" id="9"/>
            <p:cNvSpPr/>
            <p:nvPr/>
          </p:nvSpPr>
          <p:spPr>
            <a:xfrm flipH="false" flipV="false" rot="0">
              <a:off x="0" y="0"/>
              <a:ext cx="677692" cy="449048"/>
            </a:xfrm>
            <a:custGeom>
              <a:avLst/>
              <a:gdLst/>
              <a:ahLst/>
              <a:cxnLst/>
              <a:rect r="r" b="b" t="t" l="l"/>
              <a:pathLst>
                <a:path h="449048" w="677692">
                  <a:moveTo>
                    <a:pt x="70007" y="0"/>
                  </a:moveTo>
                  <a:lnTo>
                    <a:pt x="607685" y="0"/>
                  </a:lnTo>
                  <a:cubicBezTo>
                    <a:pt x="626252" y="0"/>
                    <a:pt x="644059" y="7376"/>
                    <a:pt x="657188" y="20505"/>
                  </a:cubicBezTo>
                  <a:cubicBezTo>
                    <a:pt x="670317" y="33633"/>
                    <a:pt x="677692" y="51440"/>
                    <a:pt x="677692" y="70007"/>
                  </a:cubicBezTo>
                  <a:lnTo>
                    <a:pt x="677692" y="379041"/>
                  </a:lnTo>
                  <a:cubicBezTo>
                    <a:pt x="677692" y="397608"/>
                    <a:pt x="670317" y="415415"/>
                    <a:pt x="657188" y="428544"/>
                  </a:cubicBezTo>
                  <a:cubicBezTo>
                    <a:pt x="644059" y="441673"/>
                    <a:pt x="626252" y="449048"/>
                    <a:pt x="607685" y="449048"/>
                  </a:cubicBezTo>
                  <a:lnTo>
                    <a:pt x="70007" y="449048"/>
                  </a:lnTo>
                  <a:cubicBezTo>
                    <a:pt x="51440" y="449048"/>
                    <a:pt x="33633" y="441673"/>
                    <a:pt x="20505" y="428544"/>
                  </a:cubicBezTo>
                  <a:cubicBezTo>
                    <a:pt x="7376" y="415415"/>
                    <a:pt x="0" y="397608"/>
                    <a:pt x="0" y="379041"/>
                  </a:cubicBezTo>
                  <a:lnTo>
                    <a:pt x="0" y="70007"/>
                  </a:lnTo>
                  <a:cubicBezTo>
                    <a:pt x="0" y="51440"/>
                    <a:pt x="7376" y="33633"/>
                    <a:pt x="20505" y="20505"/>
                  </a:cubicBezTo>
                  <a:cubicBezTo>
                    <a:pt x="33633" y="7376"/>
                    <a:pt x="51440" y="0"/>
                    <a:pt x="70007" y="0"/>
                  </a:cubicBezTo>
                  <a:close/>
                </a:path>
              </a:pathLst>
            </a:custGeom>
            <a:solidFill>
              <a:srgbClr val="307ECC"/>
            </a:solidFill>
          </p:spPr>
        </p:sp>
        <p:sp>
          <p:nvSpPr>
            <p:cNvPr name="TextBox 10" id="10"/>
            <p:cNvSpPr txBox="true"/>
            <p:nvPr/>
          </p:nvSpPr>
          <p:spPr>
            <a:xfrm>
              <a:off x="0" y="-57150"/>
              <a:ext cx="677692" cy="506198"/>
            </a:xfrm>
            <a:prstGeom prst="rect">
              <a:avLst/>
            </a:prstGeom>
          </p:spPr>
          <p:txBody>
            <a:bodyPr anchor="ctr" rtlCol="false" tIns="50800" lIns="50800" bIns="50800" rIns="50800"/>
            <a:lstStyle/>
            <a:p>
              <a:pPr algn="ctr">
                <a:lnSpc>
                  <a:spcPts val="2800"/>
                </a:lnSpc>
              </a:pPr>
            </a:p>
          </p:txBody>
        </p:sp>
      </p:grpSp>
      <p:sp>
        <p:nvSpPr>
          <p:cNvPr name="TextBox 11" id="11"/>
          <p:cNvSpPr txBox="true"/>
          <p:nvPr/>
        </p:nvSpPr>
        <p:spPr>
          <a:xfrm rot="0">
            <a:off x="5933307" y="7888263"/>
            <a:ext cx="2683395" cy="1102179"/>
          </a:xfrm>
          <a:prstGeom prst="rect">
            <a:avLst/>
          </a:prstGeom>
        </p:spPr>
        <p:txBody>
          <a:bodyPr anchor="t" rtlCol="false" tIns="0" lIns="0" bIns="0" rIns="0">
            <a:spAutoFit/>
          </a:bodyPr>
          <a:lstStyle/>
          <a:p>
            <a:pPr algn="ctr">
              <a:lnSpc>
                <a:spcPts val="9025"/>
              </a:lnSpc>
            </a:pPr>
            <a:r>
              <a:rPr lang="en-US" b="true" sz="6446">
                <a:solidFill>
                  <a:srgbClr val="FFFFFF"/>
                </a:solidFill>
                <a:latin typeface="Glacial Indifference Bold"/>
                <a:ea typeface="Glacial Indifference Bold"/>
                <a:cs typeface="Glacial Indifference Bold"/>
                <a:sym typeface="Glacial Indifference Bold"/>
              </a:rPr>
              <a:t>2000</a:t>
            </a:r>
          </a:p>
        </p:txBody>
      </p:sp>
      <p:sp>
        <p:nvSpPr>
          <p:cNvPr name="TextBox 12" id="12"/>
          <p:cNvSpPr txBox="true"/>
          <p:nvPr/>
        </p:nvSpPr>
        <p:spPr>
          <a:xfrm rot="0">
            <a:off x="5612965" y="8861688"/>
            <a:ext cx="3317635" cy="446084"/>
          </a:xfrm>
          <a:prstGeom prst="rect">
            <a:avLst/>
          </a:prstGeom>
        </p:spPr>
        <p:txBody>
          <a:bodyPr anchor="t" rtlCol="false" tIns="0" lIns="0" bIns="0" rIns="0">
            <a:spAutoFit/>
          </a:bodyPr>
          <a:lstStyle/>
          <a:p>
            <a:pPr algn="ctr">
              <a:lnSpc>
                <a:spcPts val="3610"/>
              </a:lnSpc>
            </a:pPr>
            <a:r>
              <a:rPr lang="en-US" sz="2578">
                <a:solidFill>
                  <a:srgbClr val="FFFFFF"/>
                </a:solidFill>
                <a:latin typeface="Open Sans Light"/>
                <a:ea typeface="Open Sans Light"/>
                <a:cs typeface="Open Sans Light"/>
                <a:sym typeface="Open Sans Light"/>
              </a:rPr>
              <a:t>meals a day</a:t>
            </a:r>
          </a:p>
        </p:txBody>
      </p:sp>
      <p:sp>
        <p:nvSpPr>
          <p:cNvPr name="Freeform 13" id="13"/>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4"/>
            <a:stretch>
              <a:fillRect l="0" t="0" r="0" b="0"/>
            </a:stretch>
          </a:blipFill>
        </p:spPr>
      </p:sp>
      <p:grpSp>
        <p:nvGrpSpPr>
          <p:cNvPr name="Group 15" id="15"/>
          <p:cNvGrpSpPr/>
          <p:nvPr/>
        </p:nvGrpSpPr>
        <p:grpSpPr>
          <a:xfrm rot="0">
            <a:off x="1772592" y="1386890"/>
            <a:ext cx="5712375" cy="5772165"/>
            <a:chOff x="0" y="0"/>
            <a:chExt cx="812800" cy="821307"/>
          </a:xfrm>
        </p:grpSpPr>
        <p:sp>
          <p:nvSpPr>
            <p:cNvPr name="Freeform 16" id="16"/>
            <p:cNvSpPr/>
            <p:nvPr/>
          </p:nvSpPr>
          <p:spPr>
            <a:xfrm flipH="false" flipV="false" rot="0">
              <a:off x="0" y="0"/>
              <a:ext cx="812800" cy="821307"/>
            </a:xfrm>
            <a:custGeom>
              <a:avLst/>
              <a:gdLst/>
              <a:ahLst/>
              <a:cxnLst/>
              <a:rect r="r" b="b" t="t" l="l"/>
              <a:pathLst>
                <a:path h="821307" w="812800">
                  <a:moveTo>
                    <a:pt x="406400" y="0"/>
                  </a:moveTo>
                  <a:cubicBezTo>
                    <a:pt x="181951" y="0"/>
                    <a:pt x="0" y="183856"/>
                    <a:pt x="0" y="410654"/>
                  </a:cubicBezTo>
                  <a:cubicBezTo>
                    <a:pt x="0" y="637451"/>
                    <a:pt x="181951" y="821307"/>
                    <a:pt x="406400" y="821307"/>
                  </a:cubicBezTo>
                  <a:cubicBezTo>
                    <a:pt x="630849" y="821307"/>
                    <a:pt x="812800" y="637451"/>
                    <a:pt x="812800" y="410654"/>
                  </a:cubicBezTo>
                  <a:cubicBezTo>
                    <a:pt x="812800" y="183856"/>
                    <a:pt x="630849" y="0"/>
                    <a:pt x="406400" y="0"/>
                  </a:cubicBezTo>
                  <a:close/>
                </a:path>
              </a:pathLst>
            </a:custGeom>
            <a:solidFill>
              <a:srgbClr val="FFC72C"/>
            </a:solidFill>
          </p:spPr>
        </p:sp>
        <p:sp>
          <p:nvSpPr>
            <p:cNvPr name="TextBox 17" id="17"/>
            <p:cNvSpPr txBox="true"/>
            <p:nvPr/>
          </p:nvSpPr>
          <p:spPr>
            <a:xfrm>
              <a:off x="76200" y="19848"/>
              <a:ext cx="660400" cy="724462"/>
            </a:xfrm>
            <a:prstGeom prst="rect">
              <a:avLst/>
            </a:prstGeom>
          </p:spPr>
          <p:txBody>
            <a:bodyPr anchor="ctr" rtlCol="false" tIns="50800" lIns="50800" bIns="50800" rIns="50800"/>
            <a:lstStyle/>
            <a:p>
              <a:pPr algn="ctr">
                <a:lnSpc>
                  <a:spcPts val="2800"/>
                </a:lnSpc>
              </a:pPr>
            </a:p>
          </p:txBody>
        </p:sp>
      </p:grpSp>
      <p:sp>
        <p:nvSpPr>
          <p:cNvPr name="Freeform 18" id="18"/>
          <p:cNvSpPr/>
          <p:nvPr/>
        </p:nvSpPr>
        <p:spPr>
          <a:xfrm flipH="false" flipV="false" rot="0">
            <a:off x="1920555" y="1545377"/>
            <a:ext cx="5416448" cy="5416448"/>
          </a:xfrm>
          <a:custGeom>
            <a:avLst/>
            <a:gdLst/>
            <a:ahLst/>
            <a:cxnLst/>
            <a:rect r="r" b="b" t="t" l="l"/>
            <a:pathLst>
              <a:path h="5416448" w="5416448">
                <a:moveTo>
                  <a:pt x="0" y="0"/>
                </a:moveTo>
                <a:lnTo>
                  <a:pt x="5416448" y="0"/>
                </a:lnTo>
                <a:lnTo>
                  <a:pt x="5416448" y="5416448"/>
                </a:lnTo>
                <a:lnTo>
                  <a:pt x="0" y="5416448"/>
                </a:lnTo>
                <a:lnTo>
                  <a:pt x="0" y="0"/>
                </a:lnTo>
                <a:close/>
              </a:path>
            </a:pathLst>
          </a:custGeom>
          <a:blipFill>
            <a:blip r:embed="rId5"/>
            <a:stretch>
              <a:fillRect l="0" t="0" r="0" b="0"/>
            </a:stretch>
          </a:blipFill>
        </p:spPr>
      </p:sp>
      <p:sp>
        <p:nvSpPr>
          <p:cNvPr name="TextBox 19" id="19"/>
          <p:cNvSpPr txBox="true"/>
          <p:nvPr/>
        </p:nvSpPr>
        <p:spPr>
          <a:xfrm rot="0">
            <a:off x="9671298" y="7888263"/>
            <a:ext cx="2683395" cy="1102179"/>
          </a:xfrm>
          <a:prstGeom prst="rect">
            <a:avLst/>
          </a:prstGeom>
        </p:spPr>
        <p:txBody>
          <a:bodyPr anchor="t" rtlCol="false" tIns="0" lIns="0" bIns="0" rIns="0">
            <a:spAutoFit/>
          </a:bodyPr>
          <a:lstStyle/>
          <a:p>
            <a:pPr algn="ctr">
              <a:lnSpc>
                <a:spcPts val="9025"/>
              </a:lnSpc>
            </a:pPr>
            <a:r>
              <a:rPr lang="en-US" b="true" sz="6446">
                <a:solidFill>
                  <a:srgbClr val="FFFFFF"/>
                </a:solidFill>
                <a:latin typeface="Glacial Indifference Bold"/>
                <a:ea typeface="Glacial Indifference Bold"/>
                <a:cs typeface="Glacial Indifference Bold"/>
                <a:sym typeface="Glacial Indifference Bold"/>
              </a:rPr>
              <a:t>2231</a:t>
            </a:r>
          </a:p>
        </p:txBody>
      </p:sp>
      <p:sp>
        <p:nvSpPr>
          <p:cNvPr name="TextBox 20" id="20"/>
          <p:cNvSpPr txBox="true"/>
          <p:nvPr/>
        </p:nvSpPr>
        <p:spPr>
          <a:xfrm rot="0">
            <a:off x="9352567" y="8861688"/>
            <a:ext cx="3317635" cy="446084"/>
          </a:xfrm>
          <a:prstGeom prst="rect">
            <a:avLst/>
          </a:prstGeom>
        </p:spPr>
        <p:txBody>
          <a:bodyPr anchor="t" rtlCol="false" tIns="0" lIns="0" bIns="0" rIns="0">
            <a:spAutoFit/>
          </a:bodyPr>
          <a:lstStyle/>
          <a:p>
            <a:pPr algn="ctr">
              <a:lnSpc>
                <a:spcPts val="3610"/>
              </a:lnSpc>
            </a:pPr>
            <a:r>
              <a:rPr lang="en-US" sz="2578">
                <a:solidFill>
                  <a:srgbClr val="FFFFFF"/>
                </a:solidFill>
                <a:latin typeface="Open Sans Light"/>
                <a:ea typeface="Open Sans Light"/>
                <a:cs typeface="Open Sans Light"/>
                <a:sym typeface="Open Sans Light"/>
              </a:rPr>
              <a:t>volunteers</a:t>
            </a:r>
          </a:p>
        </p:txBody>
      </p:sp>
      <p:sp>
        <p:nvSpPr>
          <p:cNvPr name="TextBox 21" id="21"/>
          <p:cNvSpPr txBox="true"/>
          <p:nvPr/>
        </p:nvSpPr>
        <p:spPr>
          <a:xfrm rot="0">
            <a:off x="13409288" y="7888263"/>
            <a:ext cx="2683395" cy="1102179"/>
          </a:xfrm>
          <a:prstGeom prst="rect">
            <a:avLst/>
          </a:prstGeom>
        </p:spPr>
        <p:txBody>
          <a:bodyPr anchor="t" rtlCol="false" tIns="0" lIns="0" bIns="0" rIns="0">
            <a:spAutoFit/>
          </a:bodyPr>
          <a:lstStyle/>
          <a:p>
            <a:pPr algn="ctr">
              <a:lnSpc>
                <a:spcPts val="9025"/>
              </a:lnSpc>
            </a:pPr>
            <a:r>
              <a:rPr lang="en-US" b="true" sz="6446">
                <a:solidFill>
                  <a:srgbClr val="FFFFFF"/>
                </a:solidFill>
                <a:latin typeface="Glacial Indifference Bold"/>
                <a:ea typeface="Glacial Indifference Bold"/>
                <a:cs typeface="Glacial Indifference Bold"/>
                <a:sym typeface="Glacial Indifference Bold"/>
              </a:rPr>
              <a:t>3450</a:t>
            </a:r>
          </a:p>
        </p:txBody>
      </p:sp>
      <p:sp>
        <p:nvSpPr>
          <p:cNvPr name="TextBox 22" id="22"/>
          <p:cNvSpPr txBox="true"/>
          <p:nvPr/>
        </p:nvSpPr>
        <p:spPr>
          <a:xfrm rot="0">
            <a:off x="13092168" y="8861688"/>
            <a:ext cx="3317635" cy="446084"/>
          </a:xfrm>
          <a:prstGeom prst="rect">
            <a:avLst/>
          </a:prstGeom>
        </p:spPr>
        <p:txBody>
          <a:bodyPr anchor="t" rtlCol="false" tIns="0" lIns="0" bIns="0" rIns="0">
            <a:spAutoFit/>
          </a:bodyPr>
          <a:lstStyle/>
          <a:p>
            <a:pPr algn="ctr">
              <a:lnSpc>
                <a:spcPts val="3610"/>
              </a:lnSpc>
            </a:pPr>
            <a:r>
              <a:rPr lang="en-US" sz="2578">
                <a:solidFill>
                  <a:srgbClr val="FFFFFF"/>
                </a:solidFill>
                <a:latin typeface="Open Sans Light"/>
                <a:ea typeface="Open Sans Light"/>
                <a:cs typeface="Open Sans Light"/>
                <a:sym typeface="Open Sans Light"/>
              </a:rPr>
              <a:t>contributors</a:t>
            </a:r>
          </a:p>
        </p:txBody>
      </p:sp>
      <p:sp>
        <p:nvSpPr>
          <p:cNvPr name="TextBox 23" id="23"/>
          <p:cNvSpPr txBox="true"/>
          <p:nvPr/>
        </p:nvSpPr>
        <p:spPr>
          <a:xfrm rot="0">
            <a:off x="8539107" y="1214000"/>
            <a:ext cx="7435724" cy="1057221"/>
          </a:xfrm>
          <a:prstGeom prst="rect">
            <a:avLst/>
          </a:prstGeom>
        </p:spPr>
        <p:txBody>
          <a:bodyPr anchor="t" rtlCol="false" tIns="0" lIns="0" bIns="0" rIns="0">
            <a:spAutoFit/>
          </a:bodyPr>
          <a:lstStyle/>
          <a:p>
            <a:pPr algn="l">
              <a:lnSpc>
                <a:spcPts val="8399"/>
              </a:lnSpc>
            </a:pPr>
            <a:r>
              <a:rPr lang="en-US" sz="6999" b="true">
                <a:solidFill>
                  <a:srgbClr val="307ECC"/>
                </a:solidFill>
                <a:latin typeface="Glacial Indifference Bold"/>
                <a:ea typeface="Glacial Indifference Bold"/>
                <a:cs typeface="Glacial Indifference Bold"/>
                <a:sym typeface="Glacial Indifference Bold"/>
              </a:rPr>
              <a:t>Our Story</a:t>
            </a:r>
          </a:p>
        </p:txBody>
      </p:sp>
      <p:sp>
        <p:nvSpPr>
          <p:cNvPr name="TextBox 24" id="24"/>
          <p:cNvSpPr txBox="true"/>
          <p:nvPr/>
        </p:nvSpPr>
        <p:spPr>
          <a:xfrm rot="0">
            <a:off x="8541461" y="2392384"/>
            <a:ext cx="7435724" cy="523821"/>
          </a:xfrm>
          <a:prstGeom prst="rect">
            <a:avLst/>
          </a:prstGeom>
        </p:spPr>
        <p:txBody>
          <a:bodyPr anchor="t" rtlCol="false" tIns="0" lIns="0" bIns="0" rIns="0">
            <a:spAutoFit/>
          </a:bodyPr>
          <a:lstStyle/>
          <a:p>
            <a:pPr algn="l">
              <a:lnSpc>
                <a:spcPts val="4200"/>
              </a:lnSpc>
            </a:pPr>
            <a:r>
              <a:rPr lang="en-US" b="true" sz="3000">
                <a:solidFill>
                  <a:srgbClr val="333333"/>
                </a:solidFill>
                <a:latin typeface="Glacial Indifference Bold"/>
                <a:ea typeface="Glacial Indifference Bold"/>
                <a:cs typeface="Glacial Indifference Bold"/>
                <a:sym typeface="Glacial Indifference Bold"/>
              </a:rPr>
              <a:t>From Pandemic to Fire Response</a:t>
            </a:r>
          </a:p>
        </p:txBody>
      </p:sp>
      <p:sp>
        <p:nvSpPr>
          <p:cNvPr name="TextBox 25" id="25"/>
          <p:cNvSpPr txBox="true"/>
          <p:nvPr/>
        </p:nvSpPr>
        <p:spPr>
          <a:xfrm rot="0">
            <a:off x="8539107" y="2859055"/>
            <a:ext cx="8077958" cy="4098723"/>
          </a:xfrm>
          <a:prstGeom prst="rect">
            <a:avLst/>
          </a:prstGeom>
        </p:spPr>
        <p:txBody>
          <a:bodyPr anchor="t" rtlCol="false" tIns="0" lIns="0" bIns="0" rIns="0">
            <a:spAutoFit/>
          </a:bodyPr>
          <a:lstStyle/>
          <a:p>
            <a:pPr algn="just">
              <a:lnSpc>
                <a:spcPts val="4059"/>
              </a:lnSpc>
            </a:pPr>
            <a:r>
              <a:rPr lang="en-US" sz="2899">
                <a:solidFill>
                  <a:srgbClr val="000000"/>
                </a:solidFill>
                <a:latin typeface="Open Sans Light"/>
                <a:ea typeface="Open Sans Light"/>
                <a:cs typeface="Open Sans Light"/>
                <a:sym typeface="Open Sans Light"/>
              </a:rPr>
              <a:t>Founded during the pandemic in 2020, initially delivering meals to the unsheltered and gathering surplus produce from local farms.</a:t>
            </a:r>
          </a:p>
          <a:p>
            <a:pPr algn="just">
              <a:lnSpc>
                <a:spcPts val="4059"/>
              </a:lnSpc>
            </a:pPr>
          </a:p>
          <a:p>
            <a:pPr algn="just">
              <a:lnSpc>
                <a:spcPts val="4059"/>
              </a:lnSpc>
            </a:pPr>
            <a:r>
              <a:rPr lang="en-US" b="true" sz="2899">
                <a:solidFill>
                  <a:srgbClr val="000000"/>
                </a:solidFill>
                <a:latin typeface="Open Sans Bold"/>
                <a:ea typeface="Open Sans Bold"/>
                <a:cs typeface="Open Sans Bold"/>
                <a:sym typeface="Open Sans Bold"/>
              </a:rPr>
              <a:t>Pivot in Response to Crisis</a:t>
            </a:r>
            <a:r>
              <a:rPr lang="en-US" sz="2899">
                <a:solidFill>
                  <a:srgbClr val="000000"/>
                </a:solidFill>
                <a:latin typeface="Open Sans Light"/>
                <a:ea typeface="Open Sans Light"/>
                <a:cs typeface="Open Sans Light"/>
                <a:sym typeface="Open Sans Light"/>
              </a:rPr>
              <a:t>: Expanded operations following the Maui wildfires in 2023. Grew from 20 to over 800 volunteers overnight to meet the growing need.</a:t>
            </a:r>
          </a:p>
        </p:txBody>
      </p:sp>
      <p:sp>
        <p:nvSpPr>
          <p:cNvPr name="TextBox 26" id="26"/>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grpSp>
        <p:nvGrpSpPr>
          <p:cNvPr name="Group 27" id="27"/>
          <p:cNvGrpSpPr/>
          <p:nvPr/>
        </p:nvGrpSpPr>
        <p:grpSpPr>
          <a:xfrm rot="0">
            <a:off x="1878196" y="7578155"/>
            <a:ext cx="3317635" cy="2198311"/>
            <a:chOff x="0" y="0"/>
            <a:chExt cx="677692" cy="449048"/>
          </a:xfrm>
        </p:grpSpPr>
        <p:sp>
          <p:nvSpPr>
            <p:cNvPr name="Freeform 28" id="28"/>
            <p:cNvSpPr/>
            <p:nvPr/>
          </p:nvSpPr>
          <p:spPr>
            <a:xfrm flipH="false" flipV="false" rot="0">
              <a:off x="0" y="0"/>
              <a:ext cx="677692" cy="449048"/>
            </a:xfrm>
            <a:custGeom>
              <a:avLst/>
              <a:gdLst/>
              <a:ahLst/>
              <a:cxnLst/>
              <a:rect r="r" b="b" t="t" l="l"/>
              <a:pathLst>
                <a:path h="449048" w="677692">
                  <a:moveTo>
                    <a:pt x="70007" y="0"/>
                  </a:moveTo>
                  <a:lnTo>
                    <a:pt x="607685" y="0"/>
                  </a:lnTo>
                  <a:cubicBezTo>
                    <a:pt x="626252" y="0"/>
                    <a:pt x="644059" y="7376"/>
                    <a:pt x="657188" y="20505"/>
                  </a:cubicBezTo>
                  <a:cubicBezTo>
                    <a:pt x="670317" y="33633"/>
                    <a:pt x="677692" y="51440"/>
                    <a:pt x="677692" y="70007"/>
                  </a:cubicBezTo>
                  <a:lnTo>
                    <a:pt x="677692" y="379041"/>
                  </a:lnTo>
                  <a:cubicBezTo>
                    <a:pt x="677692" y="397608"/>
                    <a:pt x="670317" y="415415"/>
                    <a:pt x="657188" y="428544"/>
                  </a:cubicBezTo>
                  <a:cubicBezTo>
                    <a:pt x="644059" y="441673"/>
                    <a:pt x="626252" y="449048"/>
                    <a:pt x="607685" y="449048"/>
                  </a:cubicBezTo>
                  <a:lnTo>
                    <a:pt x="70007" y="449048"/>
                  </a:lnTo>
                  <a:cubicBezTo>
                    <a:pt x="51440" y="449048"/>
                    <a:pt x="33633" y="441673"/>
                    <a:pt x="20505" y="428544"/>
                  </a:cubicBezTo>
                  <a:cubicBezTo>
                    <a:pt x="7376" y="415415"/>
                    <a:pt x="0" y="397608"/>
                    <a:pt x="0" y="379041"/>
                  </a:cubicBezTo>
                  <a:lnTo>
                    <a:pt x="0" y="70007"/>
                  </a:lnTo>
                  <a:cubicBezTo>
                    <a:pt x="0" y="51440"/>
                    <a:pt x="7376" y="33633"/>
                    <a:pt x="20505" y="20505"/>
                  </a:cubicBezTo>
                  <a:cubicBezTo>
                    <a:pt x="33633" y="7376"/>
                    <a:pt x="51440" y="0"/>
                    <a:pt x="70007" y="0"/>
                  </a:cubicBezTo>
                  <a:close/>
                </a:path>
              </a:pathLst>
            </a:custGeom>
            <a:solidFill>
              <a:srgbClr val="307ECC"/>
            </a:solidFill>
          </p:spPr>
        </p:sp>
        <p:sp>
          <p:nvSpPr>
            <p:cNvPr name="TextBox 29" id="29"/>
            <p:cNvSpPr txBox="true"/>
            <p:nvPr/>
          </p:nvSpPr>
          <p:spPr>
            <a:xfrm>
              <a:off x="0" y="-57150"/>
              <a:ext cx="677692" cy="506198"/>
            </a:xfrm>
            <a:prstGeom prst="rect">
              <a:avLst/>
            </a:prstGeom>
          </p:spPr>
          <p:txBody>
            <a:bodyPr anchor="ctr" rtlCol="false" tIns="50800" lIns="50800" bIns="50800" rIns="50800"/>
            <a:lstStyle/>
            <a:p>
              <a:pPr algn="ctr">
                <a:lnSpc>
                  <a:spcPts val="2800"/>
                </a:lnSpc>
              </a:pPr>
            </a:p>
          </p:txBody>
        </p:sp>
      </p:grpSp>
      <p:sp>
        <p:nvSpPr>
          <p:cNvPr name="TextBox 30" id="30"/>
          <p:cNvSpPr txBox="true"/>
          <p:nvPr/>
        </p:nvSpPr>
        <p:spPr>
          <a:xfrm rot="0">
            <a:off x="2195317" y="7888263"/>
            <a:ext cx="2683395" cy="1102214"/>
          </a:xfrm>
          <a:prstGeom prst="rect">
            <a:avLst/>
          </a:prstGeom>
        </p:spPr>
        <p:txBody>
          <a:bodyPr anchor="t" rtlCol="false" tIns="0" lIns="0" bIns="0" rIns="0">
            <a:spAutoFit/>
          </a:bodyPr>
          <a:lstStyle/>
          <a:p>
            <a:pPr algn="ctr">
              <a:lnSpc>
                <a:spcPts val="9025"/>
              </a:lnSpc>
            </a:pPr>
            <a:r>
              <a:rPr lang="en-US" b="true" sz="6446">
                <a:solidFill>
                  <a:srgbClr val="FFFFFF"/>
                </a:solidFill>
                <a:latin typeface="Glacial Indifference Bold"/>
                <a:ea typeface="Glacial Indifference Bold"/>
                <a:cs typeface="Glacial Indifference Bold"/>
                <a:sym typeface="Glacial Indifference Bold"/>
              </a:rPr>
              <a:t>40000</a:t>
            </a:r>
          </a:p>
        </p:txBody>
      </p:sp>
      <p:sp>
        <p:nvSpPr>
          <p:cNvPr name="TextBox 31" id="31"/>
          <p:cNvSpPr txBox="true"/>
          <p:nvPr/>
        </p:nvSpPr>
        <p:spPr>
          <a:xfrm rot="0">
            <a:off x="1878196" y="8996424"/>
            <a:ext cx="3317635" cy="309962"/>
          </a:xfrm>
          <a:prstGeom prst="rect">
            <a:avLst/>
          </a:prstGeom>
        </p:spPr>
        <p:txBody>
          <a:bodyPr anchor="t" rtlCol="false" tIns="0" lIns="0" bIns="0" rIns="0">
            <a:spAutoFit/>
          </a:bodyPr>
          <a:lstStyle/>
          <a:p>
            <a:pPr algn="ctr">
              <a:lnSpc>
                <a:spcPts val="2243"/>
              </a:lnSpc>
            </a:pPr>
            <a:r>
              <a:rPr lang="en-US" sz="2578">
                <a:solidFill>
                  <a:srgbClr val="FFFFFF"/>
                </a:solidFill>
                <a:latin typeface="Open Sans Light"/>
                <a:ea typeface="Open Sans Light"/>
                <a:cs typeface="Open Sans Light"/>
                <a:sym typeface="Open Sans Light"/>
              </a:rPr>
              <a:t>lbs of produce /</a:t>
            </a:r>
            <a:r>
              <a:rPr lang="en-US" sz="2578">
                <a:solidFill>
                  <a:srgbClr val="FFFFFF"/>
                </a:solidFill>
                <a:latin typeface="Open Sans Light"/>
                <a:ea typeface="Open Sans Light"/>
                <a:cs typeface="Open Sans Light"/>
                <a:sym typeface="Open Sans Light"/>
              </a:rPr>
              <a:t>week</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4"/>
            <a:stretch>
              <a:fillRect l="0" t="0" r="0" b="0"/>
            </a:stretch>
          </a:blipFill>
        </p:spPr>
      </p:sp>
      <p:sp>
        <p:nvSpPr>
          <p:cNvPr name="Freeform 4" id="4"/>
          <p:cNvSpPr/>
          <p:nvPr/>
        </p:nvSpPr>
        <p:spPr>
          <a:xfrm flipH="false" flipV="false" rot="0">
            <a:off x="1452505" y="2117304"/>
            <a:ext cx="15382990" cy="6460856"/>
          </a:xfrm>
          <a:custGeom>
            <a:avLst/>
            <a:gdLst/>
            <a:ahLst/>
            <a:cxnLst/>
            <a:rect r="r" b="b" t="t" l="l"/>
            <a:pathLst>
              <a:path h="6460856" w="15382990">
                <a:moveTo>
                  <a:pt x="0" y="0"/>
                </a:moveTo>
                <a:lnTo>
                  <a:pt x="15382990" y="0"/>
                </a:lnTo>
                <a:lnTo>
                  <a:pt x="15382990" y="6460856"/>
                </a:lnTo>
                <a:lnTo>
                  <a:pt x="0" y="646085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7530802" y="4294963"/>
            <a:ext cx="620027" cy="744574"/>
          </a:xfrm>
          <a:custGeom>
            <a:avLst/>
            <a:gdLst/>
            <a:ahLst/>
            <a:cxnLst/>
            <a:rect r="r" b="b" t="t" l="l"/>
            <a:pathLst>
              <a:path h="744574" w="620027">
                <a:moveTo>
                  <a:pt x="0" y="0"/>
                </a:moveTo>
                <a:lnTo>
                  <a:pt x="620027" y="0"/>
                </a:lnTo>
                <a:lnTo>
                  <a:pt x="620027" y="744574"/>
                </a:lnTo>
                <a:lnTo>
                  <a:pt x="0" y="744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443890" y="4370255"/>
            <a:ext cx="642728" cy="642728"/>
          </a:xfrm>
          <a:custGeom>
            <a:avLst/>
            <a:gdLst/>
            <a:ahLst/>
            <a:cxnLst/>
            <a:rect r="r" b="b" t="t" l="l"/>
            <a:pathLst>
              <a:path h="642728" w="642728">
                <a:moveTo>
                  <a:pt x="0" y="0"/>
                </a:moveTo>
                <a:lnTo>
                  <a:pt x="642728" y="0"/>
                </a:lnTo>
                <a:lnTo>
                  <a:pt x="642728" y="642728"/>
                </a:lnTo>
                <a:lnTo>
                  <a:pt x="0" y="64272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3235071" y="4141278"/>
            <a:ext cx="857540" cy="871705"/>
          </a:xfrm>
          <a:custGeom>
            <a:avLst/>
            <a:gdLst/>
            <a:ahLst/>
            <a:cxnLst/>
            <a:rect r="r" b="b" t="t" l="l"/>
            <a:pathLst>
              <a:path h="871705" w="857540">
                <a:moveTo>
                  <a:pt x="0" y="0"/>
                </a:moveTo>
                <a:lnTo>
                  <a:pt x="857540" y="0"/>
                </a:lnTo>
                <a:lnTo>
                  <a:pt x="857540" y="871705"/>
                </a:lnTo>
                <a:lnTo>
                  <a:pt x="0" y="87170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16045345" y="8292993"/>
            <a:ext cx="1580300" cy="1522835"/>
          </a:xfrm>
          <a:custGeom>
            <a:avLst/>
            <a:gdLst/>
            <a:ahLst/>
            <a:cxnLst/>
            <a:rect r="r" b="b" t="t" l="l"/>
            <a:pathLst>
              <a:path h="1522835" w="1580300">
                <a:moveTo>
                  <a:pt x="0" y="0"/>
                </a:moveTo>
                <a:lnTo>
                  <a:pt x="1580300" y="0"/>
                </a:lnTo>
                <a:lnTo>
                  <a:pt x="1580300" y="1522834"/>
                </a:lnTo>
                <a:lnTo>
                  <a:pt x="0" y="152283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9" id="9"/>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10" id="10"/>
          <p:cNvSpPr txBox="true"/>
          <p:nvPr/>
        </p:nvSpPr>
        <p:spPr>
          <a:xfrm rot="0">
            <a:off x="2244188" y="2524788"/>
            <a:ext cx="865774" cy="798885"/>
          </a:xfrm>
          <a:prstGeom prst="rect">
            <a:avLst/>
          </a:prstGeom>
        </p:spPr>
        <p:txBody>
          <a:bodyPr anchor="t" rtlCol="false" tIns="0" lIns="0" bIns="0" rIns="0">
            <a:spAutoFit/>
          </a:bodyPr>
          <a:lstStyle/>
          <a:p>
            <a:pPr algn="ctr">
              <a:lnSpc>
                <a:spcPts val="3219"/>
              </a:lnSpc>
            </a:pPr>
            <a:r>
              <a:rPr lang="en-US" sz="2299">
                <a:solidFill>
                  <a:srgbClr val="000000"/>
                </a:solidFill>
                <a:latin typeface="Glacial Indifference"/>
                <a:ea typeface="Glacial Indifference"/>
                <a:cs typeface="Glacial Indifference"/>
                <a:sym typeface="Glacial Indifference"/>
              </a:rPr>
              <a:t>March </a:t>
            </a:r>
          </a:p>
          <a:p>
            <a:pPr algn="ctr" marL="0" indent="0" lvl="0">
              <a:lnSpc>
                <a:spcPts val="3219"/>
              </a:lnSpc>
              <a:spcBef>
                <a:spcPct val="0"/>
              </a:spcBef>
            </a:pPr>
            <a:r>
              <a:rPr lang="en-US" sz="2299">
                <a:solidFill>
                  <a:srgbClr val="000000"/>
                </a:solidFill>
                <a:latin typeface="Glacial Indifference"/>
                <a:ea typeface="Glacial Indifference"/>
                <a:cs typeface="Glacial Indifference"/>
                <a:sym typeface="Glacial Indifference"/>
              </a:rPr>
              <a:t>2020</a:t>
            </a:r>
          </a:p>
        </p:txBody>
      </p:sp>
      <p:sp>
        <p:nvSpPr>
          <p:cNvPr name="TextBox 11" id="11"/>
          <p:cNvSpPr txBox="true"/>
          <p:nvPr/>
        </p:nvSpPr>
        <p:spPr>
          <a:xfrm rot="0">
            <a:off x="890840" y="5785188"/>
            <a:ext cx="3572470" cy="1668830"/>
          </a:xfrm>
          <a:prstGeom prst="rect">
            <a:avLst/>
          </a:prstGeom>
        </p:spPr>
        <p:txBody>
          <a:bodyPr anchor="t" rtlCol="false" tIns="0" lIns="0" bIns="0" rIns="0">
            <a:spAutoFit/>
          </a:bodyPr>
          <a:lstStyle/>
          <a:p>
            <a:pPr algn="ctr">
              <a:lnSpc>
                <a:spcPts val="3007"/>
              </a:lnSpc>
            </a:pPr>
            <a:r>
              <a:rPr lang="en-US" sz="2148">
                <a:solidFill>
                  <a:srgbClr val="000000"/>
                </a:solidFill>
                <a:latin typeface="Canva Sans"/>
                <a:ea typeface="Canva Sans"/>
                <a:cs typeface="Canva Sans"/>
                <a:sym typeface="Canva Sans"/>
              </a:rPr>
              <a:t>Pandemic</a:t>
            </a:r>
          </a:p>
          <a:p>
            <a:pPr algn="ctr">
              <a:lnSpc>
                <a:spcPts val="2027"/>
              </a:lnSpc>
            </a:pPr>
            <a:r>
              <a:rPr lang="en-US" sz="1448">
                <a:solidFill>
                  <a:srgbClr val="000000"/>
                </a:solidFill>
                <a:latin typeface="Canva Sans"/>
                <a:ea typeface="Canva Sans"/>
                <a:cs typeface="Canva Sans"/>
                <a:sym typeface="Canva Sans"/>
              </a:rPr>
              <a:t>Co-Founder </a:t>
            </a:r>
            <a:r>
              <a:rPr lang="en-US" sz="1448" u="sng">
                <a:solidFill>
                  <a:srgbClr val="000000"/>
                </a:solidFill>
                <a:latin typeface="Canva Sans"/>
                <a:ea typeface="Canva Sans"/>
                <a:cs typeface="Canva Sans"/>
                <a:sym typeface="Canva Sans"/>
              </a:rPr>
              <a:t>Bradley Kukral</a:t>
            </a:r>
          </a:p>
          <a:p>
            <a:pPr algn="ctr">
              <a:lnSpc>
                <a:spcPts val="2027"/>
              </a:lnSpc>
            </a:pPr>
            <a:r>
              <a:rPr lang="en-US" sz="1448">
                <a:solidFill>
                  <a:srgbClr val="000000"/>
                </a:solidFill>
                <a:latin typeface="Canva Sans"/>
                <a:ea typeface="Canva Sans"/>
                <a:cs typeface="Canva Sans"/>
                <a:sym typeface="Canva Sans"/>
              </a:rPr>
              <a:t>begins making meals in Lahaina</a:t>
            </a:r>
          </a:p>
          <a:p>
            <a:pPr algn="ctr">
              <a:lnSpc>
                <a:spcPts val="2027"/>
              </a:lnSpc>
            </a:pPr>
          </a:p>
          <a:p>
            <a:pPr algn="ctr">
              <a:lnSpc>
                <a:spcPts val="2027"/>
              </a:lnSpc>
            </a:pPr>
            <a:r>
              <a:rPr lang="en-US" sz="1448">
                <a:solidFill>
                  <a:srgbClr val="000000"/>
                </a:solidFill>
                <a:latin typeface="Canva Sans"/>
                <a:ea typeface="Canva Sans"/>
                <a:cs typeface="Canva Sans"/>
                <a:sym typeface="Canva Sans"/>
              </a:rPr>
              <a:t>Starting with 15 meals and expanding to </a:t>
            </a:r>
          </a:p>
          <a:p>
            <a:pPr algn="ctr" marL="0" indent="0" lvl="0">
              <a:lnSpc>
                <a:spcPts val="2027"/>
              </a:lnSpc>
              <a:spcBef>
                <a:spcPct val="0"/>
              </a:spcBef>
            </a:pPr>
            <a:r>
              <a:rPr lang="en-US" sz="1448">
                <a:solidFill>
                  <a:srgbClr val="000000"/>
                </a:solidFill>
                <a:latin typeface="Canva Sans"/>
                <a:ea typeface="Canva Sans"/>
                <a:cs typeface="Canva Sans"/>
                <a:sym typeface="Canva Sans"/>
              </a:rPr>
              <a:t>200 meals a day </a:t>
            </a:r>
          </a:p>
        </p:txBody>
      </p:sp>
      <p:sp>
        <p:nvSpPr>
          <p:cNvPr name="TextBox 12" id="12"/>
          <p:cNvSpPr txBox="true"/>
          <p:nvPr/>
        </p:nvSpPr>
        <p:spPr>
          <a:xfrm rot="0">
            <a:off x="5291814" y="7397003"/>
            <a:ext cx="557700" cy="754934"/>
          </a:xfrm>
          <a:prstGeom prst="rect">
            <a:avLst/>
          </a:prstGeom>
        </p:spPr>
        <p:txBody>
          <a:bodyPr anchor="t" rtlCol="false" tIns="0" lIns="0" bIns="0" rIns="0">
            <a:spAutoFit/>
          </a:bodyPr>
          <a:lstStyle/>
          <a:p>
            <a:pPr algn="ctr">
              <a:lnSpc>
                <a:spcPts val="3639"/>
              </a:lnSpc>
            </a:pPr>
            <a:r>
              <a:rPr lang="en-US" sz="2599">
                <a:solidFill>
                  <a:srgbClr val="000000"/>
                </a:solidFill>
                <a:latin typeface="Glacial Indifference"/>
                <a:ea typeface="Glacial Indifference"/>
                <a:cs typeface="Glacial Indifference"/>
                <a:sym typeface="Glacial Indifference"/>
              </a:rPr>
              <a:t>Sep</a:t>
            </a:r>
          </a:p>
          <a:p>
            <a:pPr algn="ctr" marL="0" indent="0" lvl="0">
              <a:lnSpc>
                <a:spcPts val="2379"/>
              </a:lnSpc>
              <a:spcBef>
                <a:spcPct val="0"/>
              </a:spcBef>
            </a:pPr>
            <a:r>
              <a:rPr lang="en-US" sz="1699">
                <a:solidFill>
                  <a:srgbClr val="000000"/>
                </a:solidFill>
                <a:latin typeface="Glacial Indifference"/>
                <a:ea typeface="Glacial Indifference"/>
                <a:cs typeface="Glacial Indifference"/>
                <a:sym typeface="Glacial Indifference"/>
              </a:rPr>
              <a:t>2022</a:t>
            </a:r>
          </a:p>
        </p:txBody>
      </p:sp>
      <p:sp>
        <p:nvSpPr>
          <p:cNvPr name="TextBox 13" id="13"/>
          <p:cNvSpPr txBox="true"/>
          <p:nvPr/>
        </p:nvSpPr>
        <p:spPr>
          <a:xfrm rot="0">
            <a:off x="4037396" y="2701290"/>
            <a:ext cx="3066536" cy="1668965"/>
          </a:xfrm>
          <a:prstGeom prst="rect">
            <a:avLst/>
          </a:prstGeom>
        </p:spPr>
        <p:txBody>
          <a:bodyPr anchor="t" rtlCol="false" tIns="0" lIns="0" bIns="0" rIns="0">
            <a:spAutoFit/>
          </a:bodyPr>
          <a:lstStyle/>
          <a:p>
            <a:pPr algn="ctr">
              <a:lnSpc>
                <a:spcPts val="3007"/>
              </a:lnSpc>
            </a:pPr>
            <a:r>
              <a:rPr lang="en-US" sz="2148">
                <a:solidFill>
                  <a:srgbClr val="000000"/>
                </a:solidFill>
                <a:latin typeface="Canva Sans"/>
                <a:ea typeface="Canva Sans"/>
                <a:cs typeface="Canva Sans"/>
                <a:sym typeface="Canva Sans"/>
              </a:rPr>
              <a:t>Serving the Hungry</a:t>
            </a:r>
          </a:p>
          <a:p>
            <a:pPr algn="ctr">
              <a:lnSpc>
                <a:spcPts val="2027"/>
              </a:lnSpc>
            </a:pPr>
            <a:r>
              <a:rPr lang="en-US" sz="1448">
                <a:solidFill>
                  <a:srgbClr val="000000"/>
                </a:solidFill>
                <a:latin typeface="Canva Sans"/>
                <a:ea typeface="Canva Sans"/>
                <a:cs typeface="Canva Sans"/>
                <a:sym typeface="Canva Sans"/>
              </a:rPr>
              <a:t>Partnership with Whole Foods </a:t>
            </a:r>
          </a:p>
          <a:p>
            <a:pPr algn="ctr">
              <a:lnSpc>
                <a:spcPts val="2027"/>
              </a:lnSpc>
            </a:pPr>
            <a:r>
              <a:rPr lang="en-US" sz="1448">
                <a:solidFill>
                  <a:srgbClr val="000000"/>
                </a:solidFill>
                <a:latin typeface="Canva Sans"/>
                <a:ea typeface="Canva Sans"/>
                <a:cs typeface="Canva Sans"/>
                <a:sym typeface="Canva Sans"/>
              </a:rPr>
              <a:t>&amp; new kitchen at Anuhea Chappel</a:t>
            </a:r>
          </a:p>
          <a:p>
            <a:pPr algn="ctr">
              <a:lnSpc>
                <a:spcPts val="2027"/>
              </a:lnSpc>
            </a:pPr>
          </a:p>
          <a:p>
            <a:pPr algn="ctr">
              <a:lnSpc>
                <a:spcPts val="2027"/>
              </a:lnSpc>
            </a:pPr>
            <a:r>
              <a:rPr lang="en-US" sz="1448">
                <a:solidFill>
                  <a:srgbClr val="000000"/>
                </a:solidFill>
                <a:latin typeface="Canva Sans"/>
                <a:ea typeface="Canva Sans"/>
                <a:cs typeface="Canva Sans"/>
                <a:sym typeface="Canva Sans"/>
              </a:rPr>
              <a:t>Operations continue with services </a:t>
            </a:r>
          </a:p>
          <a:p>
            <a:pPr algn="ctr" marL="0" indent="0" lvl="0">
              <a:lnSpc>
                <a:spcPts val="2027"/>
              </a:lnSpc>
              <a:spcBef>
                <a:spcPct val="0"/>
              </a:spcBef>
            </a:pPr>
            <a:r>
              <a:rPr lang="en-US" sz="1448">
                <a:solidFill>
                  <a:srgbClr val="000000"/>
                </a:solidFill>
                <a:latin typeface="Canva Sans"/>
                <a:ea typeface="Canva Sans"/>
                <a:cs typeface="Canva Sans"/>
                <a:sym typeface="Canva Sans"/>
              </a:rPr>
              <a:t>3 times per week</a:t>
            </a:r>
          </a:p>
        </p:txBody>
      </p:sp>
      <p:sp>
        <p:nvSpPr>
          <p:cNvPr name="TextBox 14" id="14"/>
          <p:cNvSpPr txBox="true"/>
          <p:nvPr/>
        </p:nvSpPr>
        <p:spPr>
          <a:xfrm rot="0">
            <a:off x="6717694" y="5780301"/>
            <a:ext cx="3541004" cy="2954705"/>
          </a:xfrm>
          <a:prstGeom prst="rect">
            <a:avLst/>
          </a:prstGeom>
        </p:spPr>
        <p:txBody>
          <a:bodyPr anchor="t" rtlCol="false" tIns="0" lIns="0" bIns="0" rIns="0">
            <a:spAutoFit/>
          </a:bodyPr>
          <a:lstStyle/>
          <a:p>
            <a:pPr algn="ctr">
              <a:lnSpc>
                <a:spcPts val="3007"/>
              </a:lnSpc>
            </a:pPr>
            <a:r>
              <a:rPr lang="en-US" sz="2148">
                <a:solidFill>
                  <a:srgbClr val="000000"/>
                </a:solidFill>
                <a:latin typeface="Canva Sans"/>
                <a:ea typeface="Canva Sans"/>
                <a:cs typeface="Canva Sans"/>
                <a:sym typeface="Canva Sans"/>
              </a:rPr>
              <a:t>Maui Wildfires</a:t>
            </a:r>
          </a:p>
          <a:p>
            <a:pPr algn="ctr">
              <a:lnSpc>
                <a:spcPts val="2027"/>
              </a:lnSpc>
            </a:pPr>
            <a:r>
              <a:rPr lang="en-US" sz="1448">
                <a:solidFill>
                  <a:srgbClr val="000000"/>
                </a:solidFill>
                <a:latin typeface="Canva Sans"/>
                <a:ea typeface="Canva Sans"/>
                <a:cs typeface="Canva Sans"/>
                <a:sym typeface="Canva Sans"/>
              </a:rPr>
              <a:t>August 9th 2023 our volunteer base grew from 20 to 800</a:t>
            </a:r>
          </a:p>
          <a:p>
            <a:pPr algn="ctr">
              <a:lnSpc>
                <a:spcPts val="2027"/>
              </a:lnSpc>
            </a:pPr>
          </a:p>
          <a:p>
            <a:pPr algn="ctr">
              <a:lnSpc>
                <a:spcPts val="2027"/>
              </a:lnSpc>
            </a:pPr>
            <a:r>
              <a:rPr lang="en-US" sz="1448">
                <a:solidFill>
                  <a:srgbClr val="000000"/>
                </a:solidFill>
                <a:latin typeface="Canva Sans"/>
                <a:ea typeface="Canva Sans"/>
                <a:cs typeface="Canva Sans"/>
                <a:sym typeface="Canva Sans"/>
              </a:rPr>
              <a:t>Emergency Response Programs</a:t>
            </a:r>
          </a:p>
          <a:p>
            <a:pPr algn="ctr">
              <a:lnSpc>
                <a:spcPts val="2027"/>
              </a:lnSpc>
            </a:pPr>
            <a:r>
              <a:rPr lang="en-US" sz="1448">
                <a:solidFill>
                  <a:srgbClr val="000000"/>
                </a:solidFill>
                <a:latin typeface="Canva Sans"/>
                <a:ea typeface="Canva Sans"/>
                <a:cs typeface="Canva Sans"/>
                <a:sym typeface="Canva Sans"/>
              </a:rPr>
              <a:t>Food, Water, Gas, Clothing</a:t>
            </a:r>
          </a:p>
          <a:p>
            <a:pPr algn="ctr">
              <a:lnSpc>
                <a:spcPts val="2027"/>
              </a:lnSpc>
            </a:pPr>
            <a:r>
              <a:rPr lang="en-US" sz="1448">
                <a:solidFill>
                  <a:srgbClr val="000000"/>
                </a:solidFill>
                <a:latin typeface="Canva Sans"/>
                <a:ea typeface="Canva Sans"/>
                <a:cs typeface="Canva Sans"/>
                <a:sym typeface="Canva Sans"/>
              </a:rPr>
              <a:t>Operation Starlink / </a:t>
            </a:r>
            <a:r>
              <a:rPr lang="en-US" sz="1448">
                <a:solidFill>
                  <a:srgbClr val="000000"/>
                </a:solidFill>
                <a:latin typeface="Canva Sans"/>
                <a:ea typeface="Canva Sans"/>
                <a:cs typeface="Canva Sans"/>
                <a:sym typeface="Canva Sans"/>
              </a:rPr>
              <a:t>Khalsa Aid 40klbs of Maui Farm Produce weekly / Hub Setup Honokowai, Maalaea Boat Ramp </a:t>
            </a:r>
          </a:p>
          <a:p>
            <a:pPr algn="just">
              <a:lnSpc>
                <a:spcPts val="2027"/>
              </a:lnSpc>
            </a:pPr>
            <a:r>
              <a:rPr lang="en-US" sz="1448">
                <a:solidFill>
                  <a:srgbClr val="000000"/>
                </a:solidFill>
                <a:latin typeface="Canva Sans"/>
                <a:ea typeface="Canva Sans"/>
                <a:cs typeface="Canva Sans"/>
                <a:sym typeface="Canva Sans"/>
              </a:rPr>
              <a:t>HUB Support Napili Noho, Pohaku Park</a:t>
            </a:r>
          </a:p>
          <a:p>
            <a:pPr algn="ctr">
              <a:lnSpc>
                <a:spcPts val="2027"/>
              </a:lnSpc>
              <a:spcBef>
                <a:spcPct val="0"/>
              </a:spcBef>
            </a:pPr>
          </a:p>
        </p:txBody>
      </p:sp>
      <p:sp>
        <p:nvSpPr>
          <p:cNvPr name="TextBox 15" id="15"/>
          <p:cNvSpPr txBox="true"/>
          <p:nvPr/>
        </p:nvSpPr>
        <p:spPr>
          <a:xfrm rot="0">
            <a:off x="8150829" y="2524788"/>
            <a:ext cx="674733" cy="798885"/>
          </a:xfrm>
          <a:prstGeom prst="rect">
            <a:avLst/>
          </a:prstGeom>
        </p:spPr>
        <p:txBody>
          <a:bodyPr anchor="t" rtlCol="false" tIns="0" lIns="0" bIns="0" rIns="0">
            <a:spAutoFit/>
          </a:bodyPr>
          <a:lstStyle/>
          <a:p>
            <a:pPr algn="ctr">
              <a:lnSpc>
                <a:spcPts val="3219"/>
              </a:lnSpc>
            </a:pPr>
            <a:r>
              <a:rPr lang="en-US" sz="2299">
                <a:solidFill>
                  <a:srgbClr val="000000"/>
                </a:solidFill>
                <a:latin typeface="Glacial Indifference"/>
                <a:ea typeface="Glacial Indifference"/>
                <a:cs typeface="Glacial Indifference"/>
                <a:sym typeface="Glacial Indifference"/>
              </a:rPr>
              <a:t>Aug</a:t>
            </a:r>
          </a:p>
          <a:p>
            <a:pPr algn="ctr" marL="0" indent="0" lvl="0">
              <a:lnSpc>
                <a:spcPts val="3219"/>
              </a:lnSpc>
              <a:spcBef>
                <a:spcPct val="0"/>
              </a:spcBef>
            </a:pPr>
            <a:r>
              <a:rPr lang="en-US" sz="2299">
                <a:solidFill>
                  <a:srgbClr val="000000"/>
                </a:solidFill>
                <a:latin typeface="Glacial Indifference"/>
                <a:ea typeface="Glacial Indifference"/>
                <a:cs typeface="Glacial Indifference"/>
                <a:sym typeface="Glacial Indifference"/>
              </a:rPr>
              <a:t>2023</a:t>
            </a:r>
          </a:p>
        </p:txBody>
      </p:sp>
      <p:sp>
        <p:nvSpPr>
          <p:cNvPr name="TextBox 16" id="16"/>
          <p:cNvSpPr txBox="true"/>
          <p:nvPr/>
        </p:nvSpPr>
        <p:spPr>
          <a:xfrm rot="0">
            <a:off x="10783563" y="7353053"/>
            <a:ext cx="1196443" cy="798885"/>
          </a:xfrm>
          <a:prstGeom prst="rect">
            <a:avLst/>
          </a:prstGeom>
        </p:spPr>
        <p:txBody>
          <a:bodyPr anchor="t" rtlCol="false" tIns="0" lIns="0" bIns="0" rIns="0">
            <a:spAutoFit/>
          </a:bodyPr>
          <a:lstStyle/>
          <a:p>
            <a:pPr algn="ctr">
              <a:lnSpc>
                <a:spcPts val="3219"/>
              </a:lnSpc>
            </a:pPr>
            <a:r>
              <a:rPr lang="en-US" sz="2299">
                <a:solidFill>
                  <a:srgbClr val="000000"/>
                </a:solidFill>
                <a:latin typeface="Glacial Indifference"/>
                <a:ea typeface="Glacial Indifference"/>
                <a:cs typeface="Glacial Indifference"/>
                <a:sym typeface="Glacial Indifference"/>
              </a:rPr>
              <a:t>Aug- Dec</a:t>
            </a:r>
          </a:p>
          <a:p>
            <a:pPr algn="ctr" marL="0" indent="0" lvl="0">
              <a:lnSpc>
                <a:spcPts val="3219"/>
              </a:lnSpc>
              <a:spcBef>
                <a:spcPct val="0"/>
              </a:spcBef>
            </a:pPr>
            <a:r>
              <a:rPr lang="en-US" sz="2299">
                <a:solidFill>
                  <a:srgbClr val="000000"/>
                </a:solidFill>
                <a:latin typeface="Glacial Indifference"/>
                <a:ea typeface="Glacial Indifference"/>
                <a:cs typeface="Glacial Indifference"/>
                <a:sym typeface="Glacial Indifference"/>
              </a:rPr>
              <a:t>2023</a:t>
            </a:r>
          </a:p>
        </p:txBody>
      </p:sp>
      <p:sp>
        <p:nvSpPr>
          <p:cNvPr name="TextBox 17" id="17"/>
          <p:cNvSpPr txBox="true"/>
          <p:nvPr/>
        </p:nvSpPr>
        <p:spPr>
          <a:xfrm rot="0">
            <a:off x="9873312" y="2315487"/>
            <a:ext cx="3105232" cy="2440571"/>
          </a:xfrm>
          <a:prstGeom prst="rect">
            <a:avLst/>
          </a:prstGeom>
        </p:spPr>
        <p:txBody>
          <a:bodyPr anchor="t" rtlCol="false" tIns="0" lIns="0" bIns="0" rIns="0">
            <a:spAutoFit/>
          </a:bodyPr>
          <a:lstStyle/>
          <a:p>
            <a:pPr algn="ctr">
              <a:lnSpc>
                <a:spcPts val="3007"/>
              </a:lnSpc>
            </a:pPr>
            <a:r>
              <a:rPr lang="en-US" sz="2148">
                <a:solidFill>
                  <a:srgbClr val="000000"/>
                </a:solidFill>
                <a:latin typeface="Canva Sans"/>
                <a:ea typeface="Canva Sans"/>
                <a:cs typeface="Canva Sans"/>
                <a:sym typeface="Canva Sans"/>
              </a:rPr>
              <a:t>Partnerships</a:t>
            </a:r>
          </a:p>
          <a:p>
            <a:pPr algn="ctr">
              <a:lnSpc>
                <a:spcPts val="2027"/>
              </a:lnSpc>
            </a:pPr>
            <a:r>
              <a:rPr lang="en-US" sz="1448">
                <a:solidFill>
                  <a:srgbClr val="000000"/>
                </a:solidFill>
                <a:latin typeface="Canva Sans"/>
                <a:ea typeface="Canva Sans"/>
                <a:cs typeface="Canva Sans"/>
                <a:sym typeface="Canva Sans"/>
              </a:rPr>
              <a:t>After the initial needs were addressed we setup Partner restaurants &amp; kitchens to continue hot meal programs for survivors and Maui-hungry</a:t>
            </a:r>
          </a:p>
          <a:p>
            <a:pPr algn="ctr">
              <a:lnSpc>
                <a:spcPts val="2027"/>
              </a:lnSpc>
              <a:spcBef>
                <a:spcPct val="0"/>
              </a:spcBef>
            </a:pPr>
            <a:r>
              <a:rPr lang="en-US" sz="1448">
                <a:solidFill>
                  <a:srgbClr val="000000"/>
                </a:solidFill>
                <a:latin typeface="Canva Sans"/>
                <a:ea typeface="Canva Sans"/>
                <a:cs typeface="Canva Sans"/>
                <a:sym typeface="Canva Sans"/>
              </a:rPr>
              <a:t>Huamomona / Papi’s Ohana / Niu Life / Miss Arepa / A’a Roots / Story Maui / Rodeo General</a:t>
            </a:r>
          </a:p>
        </p:txBody>
      </p:sp>
      <p:sp>
        <p:nvSpPr>
          <p:cNvPr name="TextBox 18" id="18"/>
          <p:cNvSpPr txBox="true"/>
          <p:nvPr/>
        </p:nvSpPr>
        <p:spPr>
          <a:xfrm rot="0">
            <a:off x="13682891" y="2524788"/>
            <a:ext cx="1132447" cy="798885"/>
          </a:xfrm>
          <a:prstGeom prst="rect">
            <a:avLst/>
          </a:prstGeom>
        </p:spPr>
        <p:txBody>
          <a:bodyPr anchor="t" rtlCol="false" tIns="0" lIns="0" bIns="0" rIns="0">
            <a:spAutoFit/>
          </a:bodyPr>
          <a:lstStyle/>
          <a:p>
            <a:pPr algn="ctr">
              <a:lnSpc>
                <a:spcPts val="3219"/>
              </a:lnSpc>
            </a:pPr>
            <a:r>
              <a:rPr lang="en-US" sz="2299">
                <a:solidFill>
                  <a:srgbClr val="000000"/>
                </a:solidFill>
                <a:latin typeface="Glacial Indifference"/>
                <a:ea typeface="Glacial Indifference"/>
                <a:cs typeface="Glacial Indifference"/>
                <a:sym typeface="Glacial Indifference"/>
              </a:rPr>
              <a:t>May-Sep</a:t>
            </a:r>
          </a:p>
          <a:p>
            <a:pPr algn="ctr" marL="0" indent="0" lvl="0">
              <a:lnSpc>
                <a:spcPts val="3219"/>
              </a:lnSpc>
              <a:spcBef>
                <a:spcPct val="0"/>
              </a:spcBef>
            </a:pPr>
            <a:r>
              <a:rPr lang="en-US" sz="2299">
                <a:solidFill>
                  <a:srgbClr val="000000"/>
                </a:solidFill>
                <a:latin typeface="Glacial Indifference"/>
                <a:ea typeface="Glacial Indifference"/>
                <a:cs typeface="Glacial Indifference"/>
                <a:sym typeface="Glacial Indifference"/>
              </a:rPr>
              <a:t>2024</a:t>
            </a:r>
          </a:p>
        </p:txBody>
      </p:sp>
      <p:sp>
        <p:nvSpPr>
          <p:cNvPr name="TextBox 19" id="19"/>
          <p:cNvSpPr txBox="true"/>
          <p:nvPr/>
        </p:nvSpPr>
        <p:spPr>
          <a:xfrm rot="0">
            <a:off x="12978543" y="6137589"/>
            <a:ext cx="3105232" cy="1411655"/>
          </a:xfrm>
          <a:prstGeom prst="rect">
            <a:avLst/>
          </a:prstGeom>
        </p:spPr>
        <p:txBody>
          <a:bodyPr anchor="t" rtlCol="false" tIns="0" lIns="0" bIns="0" rIns="0">
            <a:spAutoFit/>
          </a:bodyPr>
          <a:lstStyle/>
          <a:p>
            <a:pPr algn="ctr">
              <a:lnSpc>
                <a:spcPts val="3007"/>
              </a:lnSpc>
            </a:pPr>
            <a:r>
              <a:rPr lang="en-US" sz="2148">
                <a:solidFill>
                  <a:srgbClr val="000000"/>
                </a:solidFill>
                <a:latin typeface="Canva Sans"/>
                <a:ea typeface="Canva Sans"/>
                <a:cs typeface="Canva Sans"/>
                <a:sym typeface="Canva Sans"/>
              </a:rPr>
              <a:t>Pivots &amp; NCS</a:t>
            </a:r>
          </a:p>
          <a:p>
            <a:pPr algn="ctr">
              <a:lnSpc>
                <a:spcPts val="2027"/>
              </a:lnSpc>
            </a:pPr>
            <a:r>
              <a:rPr lang="en-US" sz="1448">
                <a:solidFill>
                  <a:srgbClr val="000000"/>
                </a:solidFill>
                <a:latin typeface="Canva Sans"/>
                <a:ea typeface="Canva Sans"/>
                <a:cs typeface="Canva Sans"/>
                <a:sym typeface="Canva Sans"/>
              </a:rPr>
              <a:t>Maui Nui Strong HCF Grantee, NCS Hotel Meal Program organizer. New shared commercial kitchen</a:t>
            </a:r>
          </a:p>
          <a:p>
            <a:pPr algn="ctr">
              <a:lnSpc>
                <a:spcPts val="2027"/>
              </a:lnSpc>
              <a:spcBef>
                <a:spcPct val="0"/>
              </a:spcBef>
            </a:pPr>
            <a:r>
              <a:rPr lang="en-US" sz="1448">
                <a:solidFill>
                  <a:srgbClr val="000000"/>
                </a:solidFill>
                <a:latin typeface="Canva Sans"/>
                <a:ea typeface="Canva Sans"/>
                <a:cs typeface="Canva Sans"/>
                <a:sym typeface="Canva Sans"/>
              </a:rPr>
              <a:t>New office &amp; Warehouse at GEM</a:t>
            </a:r>
          </a:p>
        </p:txBody>
      </p:sp>
      <p:sp>
        <p:nvSpPr>
          <p:cNvPr name="TextBox 20" id="20"/>
          <p:cNvSpPr txBox="true"/>
          <p:nvPr/>
        </p:nvSpPr>
        <p:spPr>
          <a:xfrm rot="0">
            <a:off x="12693064" y="8714354"/>
            <a:ext cx="3390710" cy="613437"/>
          </a:xfrm>
          <a:prstGeom prst="rect">
            <a:avLst/>
          </a:prstGeom>
        </p:spPr>
        <p:txBody>
          <a:bodyPr anchor="t" rtlCol="false" tIns="0" lIns="0" bIns="0" rIns="0">
            <a:spAutoFit/>
          </a:bodyPr>
          <a:lstStyle/>
          <a:p>
            <a:pPr algn="ctr" marL="0" indent="0" lvl="0">
              <a:lnSpc>
                <a:spcPts val="5040"/>
              </a:lnSpc>
              <a:spcBef>
                <a:spcPct val="0"/>
              </a:spcBef>
            </a:pPr>
            <a:r>
              <a:rPr lang="en-US" sz="3600">
                <a:solidFill>
                  <a:srgbClr val="307ECC"/>
                </a:solidFill>
                <a:latin typeface="Glacial Indifference"/>
                <a:ea typeface="Glacial Indifference"/>
                <a:cs typeface="Glacial Indifference"/>
                <a:sym typeface="Glacial Indifference"/>
              </a:rPr>
              <a:t>Path to Resilence</a:t>
            </a:r>
          </a:p>
        </p:txBody>
      </p:sp>
      <p:sp>
        <p:nvSpPr>
          <p:cNvPr name="TextBox 21" id="21"/>
          <p:cNvSpPr txBox="true"/>
          <p:nvPr/>
        </p:nvSpPr>
        <p:spPr>
          <a:xfrm rot="0">
            <a:off x="6628067" y="561707"/>
            <a:ext cx="3720257" cy="613410"/>
          </a:xfrm>
          <a:prstGeom prst="rect">
            <a:avLst/>
          </a:prstGeom>
        </p:spPr>
        <p:txBody>
          <a:bodyPr anchor="t" rtlCol="false" tIns="0" lIns="0" bIns="0" rIns="0">
            <a:spAutoFit/>
          </a:bodyPr>
          <a:lstStyle/>
          <a:p>
            <a:pPr algn="ctr" marL="0" indent="0" lvl="0">
              <a:lnSpc>
                <a:spcPts val="5040"/>
              </a:lnSpc>
              <a:spcBef>
                <a:spcPct val="0"/>
              </a:spcBef>
            </a:pPr>
            <a:r>
              <a:rPr lang="en-US" sz="3600">
                <a:solidFill>
                  <a:srgbClr val="307ECC"/>
                </a:solidFill>
                <a:latin typeface="Glacial Indifference"/>
                <a:ea typeface="Glacial Indifference"/>
                <a:cs typeface="Glacial Indifference"/>
                <a:sym typeface="Glacial Indifference"/>
              </a:rPr>
              <a:t>Our Journey So Far</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79724" y="3285401"/>
            <a:ext cx="1284469" cy="176614"/>
          </a:xfrm>
          <a:custGeom>
            <a:avLst/>
            <a:gdLst/>
            <a:ahLst/>
            <a:cxnLst/>
            <a:rect r="r" b="b" t="t" l="l"/>
            <a:pathLst>
              <a:path h="176614" w="1284469">
                <a:moveTo>
                  <a:pt x="0" y="0"/>
                </a:moveTo>
                <a:lnTo>
                  <a:pt x="1284469" y="0"/>
                </a:lnTo>
                <a:lnTo>
                  <a:pt x="1284469" y="176615"/>
                </a:lnTo>
                <a:lnTo>
                  <a:pt x="0" y="1766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879724" y="6288966"/>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056183" y="3285401"/>
            <a:ext cx="1284469" cy="176614"/>
          </a:xfrm>
          <a:custGeom>
            <a:avLst/>
            <a:gdLst/>
            <a:ahLst/>
            <a:cxnLst/>
            <a:rect r="r" b="b" t="t" l="l"/>
            <a:pathLst>
              <a:path h="176614" w="1284469">
                <a:moveTo>
                  <a:pt x="0" y="0"/>
                </a:moveTo>
                <a:lnTo>
                  <a:pt x="1284469" y="0"/>
                </a:lnTo>
                <a:lnTo>
                  <a:pt x="1284469" y="176615"/>
                </a:lnTo>
                <a:lnTo>
                  <a:pt x="0" y="1766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1056183" y="6288966"/>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10"/>
            <a:stretch>
              <a:fillRect l="0" t="0" r="0" b="0"/>
            </a:stretch>
          </a:blipFill>
        </p:spPr>
      </p:sp>
      <p:sp>
        <p:nvSpPr>
          <p:cNvPr name="Freeform 8" id="8"/>
          <p:cNvSpPr/>
          <p:nvPr/>
        </p:nvSpPr>
        <p:spPr>
          <a:xfrm flipH="false" flipV="false" rot="0">
            <a:off x="1362301" y="3671566"/>
            <a:ext cx="1231578" cy="1039144"/>
          </a:xfrm>
          <a:custGeom>
            <a:avLst/>
            <a:gdLst/>
            <a:ahLst/>
            <a:cxnLst/>
            <a:rect r="r" b="b" t="t" l="l"/>
            <a:pathLst>
              <a:path h="1039144" w="1231578">
                <a:moveTo>
                  <a:pt x="0" y="0"/>
                </a:moveTo>
                <a:lnTo>
                  <a:pt x="1231577" y="0"/>
                </a:lnTo>
                <a:lnTo>
                  <a:pt x="1231577" y="1039143"/>
                </a:lnTo>
                <a:lnTo>
                  <a:pt x="0" y="103914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9602032" y="3659910"/>
            <a:ext cx="1149719" cy="1168711"/>
          </a:xfrm>
          <a:custGeom>
            <a:avLst/>
            <a:gdLst/>
            <a:ahLst/>
            <a:cxnLst/>
            <a:rect r="r" b="b" t="t" l="l"/>
            <a:pathLst>
              <a:path h="1168711" w="1149719">
                <a:moveTo>
                  <a:pt x="0" y="0"/>
                </a:moveTo>
                <a:lnTo>
                  <a:pt x="1149719" y="0"/>
                </a:lnTo>
                <a:lnTo>
                  <a:pt x="1149719" y="1168711"/>
                </a:lnTo>
                <a:lnTo>
                  <a:pt x="0" y="116871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1323434" y="6903730"/>
            <a:ext cx="1270445" cy="1270445"/>
          </a:xfrm>
          <a:custGeom>
            <a:avLst/>
            <a:gdLst/>
            <a:ahLst/>
            <a:cxnLst/>
            <a:rect r="r" b="b" t="t" l="l"/>
            <a:pathLst>
              <a:path h="1270445" w="1270445">
                <a:moveTo>
                  <a:pt x="0" y="0"/>
                </a:moveTo>
                <a:lnTo>
                  <a:pt x="1270444" y="0"/>
                </a:lnTo>
                <a:lnTo>
                  <a:pt x="1270444" y="1270445"/>
                </a:lnTo>
                <a:lnTo>
                  <a:pt x="0" y="127044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9509275" y="6903703"/>
            <a:ext cx="1335234" cy="849542"/>
          </a:xfrm>
          <a:custGeom>
            <a:avLst/>
            <a:gdLst/>
            <a:ahLst/>
            <a:cxnLst/>
            <a:rect r="r" b="b" t="t" l="l"/>
            <a:pathLst>
              <a:path h="849542" w="1335234">
                <a:moveTo>
                  <a:pt x="0" y="0"/>
                </a:moveTo>
                <a:lnTo>
                  <a:pt x="1335233" y="0"/>
                </a:lnTo>
                <a:lnTo>
                  <a:pt x="1335233" y="849543"/>
                </a:lnTo>
                <a:lnTo>
                  <a:pt x="0" y="849543"/>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2" id="12"/>
          <p:cNvSpPr txBox="true"/>
          <p:nvPr/>
        </p:nvSpPr>
        <p:spPr>
          <a:xfrm rot="0">
            <a:off x="2283654" y="1510127"/>
            <a:ext cx="9528338" cy="1057221"/>
          </a:xfrm>
          <a:prstGeom prst="rect">
            <a:avLst/>
          </a:prstGeom>
        </p:spPr>
        <p:txBody>
          <a:bodyPr anchor="t" rtlCol="false" tIns="0" lIns="0" bIns="0" rIns="0">
            <a:spAutoFit/>
          </a:bodyPr>
          <a:lstStyle/>
          <a:p>
            <a:pPr algn="l">
              <a:lnSpc>
                <a:spcPts val="8399"/>
              </a:lnSpc>
            </a:pPr>
            <a:r>
              <a:rPr lang="en-US" sz="6999" b="true">
                <a:solidFill>
                  <a:srgbClr val="307ECC"/>
                </a:solidFill>
                <a:latin typeface="Glacial Indifference Bold"/>
                <a:ea typeface="Glacial Indifference Bold"/>
                <a:cs typeface="Glacial Indifference Bold"/>
                <a:sym typeface="Glacial Indifference Bold"/>
              </a:rPr>
              <a:t>Our Programs</a:t>
            </a:r>
          </a:p>
        </p:txBody>
      </p:sp>
      <p:sp>
        <p:nvSpPr>
          <p:cNvPr name="TextBox 13" id="13"/>
          <p:cNvSpPr txBox="true"/>
          <p:nvPr/>
        </p:nvSpPr>
        <p:spPr>
          <a:xfrm rot="0">
            <a:off x="2879724" y="3604891"/>
            <a:ext cx="4812214" cy="523821"/>
          </a:xfrm>
          <a:prstGeom prst="rect">
            <a:avLst/>
          </a:prstGeom>
        </p:spPr>
        <p:txBody>
          <a:bodyPr anchor="t" rtlCol="false" tIns="0" lIns="0" bIns="0" rIns="0">
            <a:spAutoFit/>
          </a:bodyPr>
          <a:lstStyle/>
          <a:p>
            <a:pPr algn="l">
              <a:lnSpc>
                <a:spcPts val="4200"/>
              </a:lnSpc>
            </a:pPr>
            <a:r>
              <a:rPr lang="en-US" b="true" sz="3000">
                <a:solidFill>
                  <a:srgbClr val="FFC72C"/>
                </a:solidFill>
                <a:latin typeface="Glacial Indifference Bold"/>
                <a:ea typeface="Glacial Indifference Bold"/>
                <a:cs typeface="Glacial Indifference Bold"/>
                <a:sym typeface="Glacial Indifference Bold"/>
              </a:rPr>
              <a:t>Meals &amp; Kitchens</a:t>
            </a:r>
          </a:p>
        </p:txBody>
      </p:sp>
      <p:sp>
        <p:nvSpPr>
          <p:cNvPr name="TextBox 14" id="14"/>
          <p:cNvSpPr txBox="true"/>
          <p:nvPr/>
        </p:nvSpPr>
        <p:spPr>
          <a:xfrm rot="0">
            <a:off x="2879724" y="4196641"/>
            <a:ext cx="5703972" cy="1406633"/>
          </a:xfrm>
          <a:prstGeom prst="rect">
            <a:avLst/>
          </a:prstGeom>
        </p:spPr>
        <p:txBody>
          <a:bodyPr anchor="t" rtlCol="false" tIns="0" lIns="0" bIns="0" rIns="0">
            <a:spAutoFit/>
          </a:bodyPr>
          <a:lstStyle/>
          <a:p>
            <a:pPr algn="just">
              <a:lnSpc>
                <a:spcPts val="2800"/>
              </a:lnSpc>
            </a:pPr>
            <a:r>
              <a:rPr lang="en-US" sz="2000">
                <a:solidFill>
                  <a:srgbClr val="000000"/>
                </a:solidFill>
                <a:latin typeface="Open Sans Light"/>
                <a:ea typeface="Open Sans Light"/>
                <a:cs typeface="Open Sans Light"/>
                <a:sym typeface="Open Sans Light"/>
              </a:rPr>
              <a:t>We prepare and serve daily meals to the displaced and vulnerable through community kitchens and partner restaurants.</a:t>
            </a:r>
          </a:p>
          <a:p>
            <a:pPr algn="just">
              <a:lnSpc>
                <a:spcPts val="2800"/>
              </a:lnSpc>
            </a:pPr>
          </a:p>
        </p:txBody>
      </p:sp>
      <p:sp>
        <p:nvSpPr>
          <p:cNvPr name="TextBox 15" id="15"/>
          <p:cNvSpPr txBox="true"/>
          <p:nvPr/>
        </p:nvSpPr>
        <p:spPr>
          <a:xfrm rot="0">
            <a:off x="2879724" y="7199005"/>
            <a:ext cx="5703972" cy="1406525"/>
          </a:xfrm>
          <a:prstGeom prst="rect">
            <a:avLst/>
          </a:prstGeom>
        </p:spPr>
        <p:txBody>
          <a:bodyPr anchor="t" rtlCol="false" tIns="0" lIns="0" bIns="0" rIns="0">
            <a:spAutoFit/>
          </a:bodyPr>
          <a:lstStyle/>
          <a:p>
            <a:pPr algn="just">
              <a:lnSpc>
                <a:spcPts val="2800"/>
              </a:lnSpc>
            </a:pPr>
            <a:r>
              <a:rPr lang="en-US" sz="2000">
                <a:solidFill>
                  <a:srgbClr val="000000"/>
                </a:solidFill>
                <a:latin typeface="Open Sans Light"/>
                <a:ea typeface="Open Sans Light"/>
                <a:cs typeface="Open Sans Light"/>
                <a:sym typeface="Open Sans Light"/>
              </a:rPr>
              <a:t>We engage volunteers and local businesses to create a community support system.</a:t>
            </a:r>
          </a:p>
          <a:p>
            <a:pPr algn="just">
              <a:lnSpc>
                <a:spcPts val="2800"/>
              </a:lnSpc>
            </a:pPr>
            <a:r>
              <a:rPr lang="en-US" sz="2000">
                <a:solidFill>
                  <a:srgbClr val="000000"/>
                </a:solidFill>
                <a:latin typeface="Open Sans Light"/>
                <a:ea typeface="Open Sans Light"/>
                <a:cs typeface="Open Sans Light"/>
                <a:sym typeface="Open Sans Light"/>
              </a:rPr>
              <a:t>Using web technology we quickly deploy resources &amp; coordinate responses.</a:t>
            </a:r>
          </a:p>
        </p:txBody>
      </p:sp>
      <p:sp>
        <p:nvSpPr>
          <p:cNvPr name="TextBox 16" id="16"/>
          <p:cNvSpPr txBox="true"/>
          <p:nvPr/>
        </p:nvSpPr>
        <p:spPr>
          <a:xfrm rot="0">
            <a:off x="11056183" y="4196641"/>
            <a:ext cx="5703972" cy="1054181"/>
          </a:xfrm>
          <a:prstGeom prst="rect">
            <a:avLst/>
          </a:prstGeom>
        </p:spPr>
        <p:txBody>
          <a:bodyPr anchor="t" rtlCol="false" tIns="0" lIns="0" bIns="0" rIns="0">
            <a:spAutoFit/>
          </a:bodyPr>
          <a:lstStyle/>
          <a:p>
            <a:pPr algn="just">
              <a:lnSpc>
                <a:spcPts val="2800"/>
              </a:lnSpc>
            </a:pPr>
            <a:r>
              <a:rPr lang="en-US" sz="2000">
                <a:solidFill>
                  <a:srgbClr val="000000"/>
                </a:solidFill>
                <a:latin typeface="Open Sans Light"/>
                <a:ea typeface="Open Sans Light"/>
                <a:cs typeface="Open Sans Light"/>
                <a:sym typeface="Open Sans Light"/>
              </a:rPr>
              <a:t>We collaborate with Khalsa Aid, Local Harvest and Maui farmers to bring fresh produce to kitchens, hubs, and directly to families in need of support.</a:t>
            </a:r>
          </a:p>
        </p:txBody>
      </p:sp>
      <p:sp>
        <p:nvSpPr>
          <p:cNvPr name="TextBox 17" id="17"/>
          <p:cNvSpPr txBox="true"/>
          <p:nvPr/>
        </p:nvSpPr>
        <p:spPr>
          <a:xfrm rot="0">
            <a:off x="11056183" y="7199005"/>
            <a:ext cx="5703972" cy="1406633"/>
          </a:xfrm>
          <a:prstGeom prst="rect">
            <a:avLst/>
          </a:prstGeom>
        </p:spPr>
        <p:txBody>
          <a:bodyPr anchor="t" rtlCol="false" tIns="0" lIns="0" bIns="0" rIns="0">
            <a:spAutoFit/>
          </a:bodyPr>
          <a:lstStyle/>
          <a:p>
            <a:pPr algn="just">
              <a:lnSpc>
                <a:spcPts val="2800"/>
              </a:lnSpc>
            </a:pPr>
            <a:r>
              <a:rPr lang="en-US" sz="2000">
                <a:solidFill>
                  <a:srgbClr val="000000"/>
                </a:solidFill>
                <a:latin typeface="Open Sans Light"/>
                <a:ea typeface="Open Sans Light"/>
                <a:cs typeface="Open Sans Light"/>
                <a:sym typeface="Open Sans Light"/>
              </a:rPr>
              <a:t>Through our partnerships with MEO for staffing and GEM for office space, we are building continuity, expanding resources, and fostering long-term sustainability.</a:t>
            </a:r>
          </a:p>
        </p:txBody>
      </p:sp>
      <p:sp>
        <p:nvSpPr>
          <p:cNvPr name="TextBox 18" id="18"/>
          <p:cNvSpPr txBox="true"/>
          <p:nvPr/>
        </p:nvSpPr>
        <p:spPr>
          <a:xfrm rot="0">
            <a:off x="2879724" y="6608455"/>
            <a:ext cx="4812214" cy="523821"/>
          </a:xfrm>
          <a:prstGeom prst="rect">
            <a:avLst/>
          </a:prstGeom>
        </p:spPr>
        <p:txBody>
          <a:bodyPr anchor="t" rtlCol="false" tIns="0" lIns="0" bIns="0" rIns="0">
            <a:spAutoFit/>
          </a:bodyPr>
          <a:lstStyle/>
          <a:p>
            <a:pPr algn="l">
              <a:lnSpc>
                <a:spcPts val="4200"/>
              </a:lnSpc>
            </a:pPr>
            <a:r>
              <a:rPr lang="en-US" b="true" sz="3000">
                <a:solidFill>
                  <a:srgbClr val="307ECC"/>
                </a:solidFill>
                <a:latin typeface="Glacial Indifference Bold"/>
                <a:ea typeface="Glacial Indifference Bold"/>
                <a:cs typeface="Glacial Indifference Bold"/>
                <a:sym typeface="Glacial Indifference Bold"/>
              </a:rPr>
              <a:t>Volunteer Network</a:t>
            </a:r>
          </a:p>
        </p:txBody>
      </p:sp>
      <p:sp>
        <p:nvSpPr>
          <p:cNvPr name="TextBox 19" id="19"/>
          <p:cNvSpPr txBox="true"/>
          <p:nvPr/>
        </p:nvSpPr>
        <p:spPr>
          <a:xfrm rot="0">
            <a:off x="11056183" y="3604891"/>
            <a:ext cx="4812214" cy="523821"/>
          </a:xfrm>
          <a:prstGeom prst="rect">
            <a:avLst/>
          </a:prstGeom>
        </p:spPr>
        <p:txBody>
          <a:bodyPr anchor="t" rtlCol="false" tIns="0" lIns="0" bIns="0" rIns="0">
            <a:spAutoFit/>
          </a:bodyPr>
          <a:lstStyle/>
          <a:p>
            <a:pPr algn="l">
              <a:lnSpc>
                <a:spcPts val="4200"/>
              </a:lnSpc>
            </a:pPr>
            <a:r>
              <a:rPr lang="en-US" b="true" sz="3000">
                <a:solidFill>
                  <a:srgbClr val="79B224"/>
                </a:solidFill>
                <a:latin typeface="Glacial Indifference Bold"/>
                <a:ea typeface="Glacial Indifference Bold"/>
                <a:cs typeface="Glacial Indifference Bold"/>
                <a:sym typeface="Glacial Indifference Bold"/>
              </a:rPr>
              <a:t>Maui Farm Produce</a:t>
            </a:r>
          </a:p>
        </p:txBody>
      </p:sp>
      <p:sp>
        <p:nvSpPr>
          <p:cNvPr name="TextBox 20" id="20"/>
          <p:cNvSpPr txBox="true"/>
          <p:nvPr/>
        </p:nvSpPr>
        <p:spPr>
          <a:xfrm rot="0">
            <a:off x="11056183" y="6608455"/>
            <a:ext cx="4812214" cy="523821"/>
          </a:xfrm>
          <a:prstGeom prst="rect">
            <a:avLst/>
          </a:prstGeom>
        </p:spPr>
        <p:txBody>
          <a:bodyPr anchor="t" rtlCol="false" tIns="0" lIns="0" bIns="0" rIns="0">
            <a:spAutoFit/>
          </a:bodyPr>
          <a:lstStyle/>
          <a:p>
            <a:pPr algn="l">
              <a:lnSpc>
                <a:spcPts val="4200"/>
              </a:lnSpc>
            </a:pPr>
            <a:r>
              <a:rPr lang="en-US" b="true" sz="3000">
                <a:solidFill>
                  <a:srgbClr val="FF9045"/>
                </a:solidFill>
                <a:latin typeface="Glacial Indifference Bold"/>
                <a:ea typeface="Glacial Indifference Bold"/>
                <a:cs typeface="Glacial Indifference Bold"/>
                <a:sym typeface="Glacial Indifference Bold"/>
              </a:rPr>
              <a:t>Program Partnerships</a:t>
            </a:r>
          </a:p>
        </p:txBody>
      </p:sp>
      <p:sp>
        <p:nvSpPr>
          <p:cNvPr name="TextBox 21" id="21"/>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C72C"/>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4"/>
            <a:stretch>
              <a:fillRect l="0" t="0" r="0" b="0"/>
            </a:stretch>
          </a:blipFill>
        </p:spPr>
      </p:sp>
      <p:sp>
        <p:nvSpPr>
          <p:cNvPr name="Freeform 4" id="4"/>
          <p:cNvSpPr/>
          <p:nvPr/>
        </p:nvSpPr>
        <p:spPr>
          <a:xfrm flipH="false" flipV="false" rot="0">
            <a:off x="2204856" y="7627625"/>
            <a:ext cx="2236635" cy="2236635"/>
          </a:xfrm>
          <a:custGeom>
            <a:avLst/>
            <a:gdLst/>
            <a:ahLst/>
            <a:cxnLst/>
            <a:rect r="r" b="b" t="t" l="l"/>
            <a:pathLst>
              <a:path h="2236635" w="2236635">
                <a:moveTo>
                  <a:pt x="0" y="0"/>
                </a:moveTo>
                <a:lnTo>
                  <a:pt x="2236635" y="0"/>
                </a:lnTo>
                <a:lnTo>
                  <a:pt x="2236635" y="2236634"/>
                </a:lnTo>
                <a:lnTo>
                  <a:pt x="0" y="2236634"/>
                </a:lnTo>
                <a:lnTo>
                  <a:pt x="0" y="0"/>
                </a:lnTo>
                <a:close/>
              </a:path>
            </a:pathLst>
          </a:custGeom>
          <a:blipFill>
            <a:blip r:embed="rId5"/>
            <a:stretch>
              <a:fillRect l="0" t="0" r="0" b="0"/>
            </a:stretch>
          </a:blipFill>
        </p:spPr>
      </p:sp>
      <p:sp>
        <p:nvSpPr>
          <p:cNvPr name="Freeform 5" id="5"/>
          <p:cNvSpPr/>
          <p:nvPr/>
        </p:nvSpPr>
        <p:spPr>
          <a:xfrm flipH="false" flipV="false" rot="0">
            <a:off x="1679398" y="3907956"/>
            <a:ext cx="3287551" cy="639246"/>
          </a:xfrm>
          <a:custGeom>
            <a:avLst/>
            <a:gdLst/>
            <a:ahLst/>
            <a:cxnLst/>
            <a:rect r="r" b="b" t="t" l="l"/>
            <a:pathLst>
              <a:path h="639246" w="3287551">
                <a:moveTo>
                  <a:pt x="0" y="0"/>
                </a:moveTo>
                <a:lnTo>
                  <a:pt x="3287551" y="0"/>
                </a:lnTo>
                <a:lnTo>
                  <a:pt x="3287551" y="639247"/>
                </a:lnTo>
                <a:lnTo>
                  <a:pt x="0" y="639247"/>
                </a:lnTo>
                <a:lnTo>
                  <a:pt x="0" y="0"/>
                </a:lnTo>
                <a:close/>
              </a:path>
            </a:pathLst>
          </a:custGeom>
          <a:blipFill>
            <a:blip r:embed="rId6"/>
            <a:stretch>
              <a:fillRect l="0" t="0" r="0" b="0"/>
            </a:stretch>
          </a:blipFill>
        </p:spPr>
      </p:sp>
      <p:sp>
        <p:nvSpPr>
          <p:cNvPr name="Freeform 6" id="6"/>
          <p:cNvSpPr/>
          <p:nvPr/>
        </p:nvSpPr>
        <p:spPr>
          <a:xfrm flipH="false" flipV="false" rot="0">
            <a:off x="6940746" y="3853711"/>
            <a:ext cx="3845505" cy="747737"/>
          </a:xfrm>
          <a:custGeom>
            <a:avLst/>
            <a:gdLst/>
            <a:ahLst/>
            <a:cxnLst/>
            <a:rect r="r" b="b" t="t" l="l"/>
            <a:pathLst>
              <a:path h="747737" w="3845505">
                <a:moveTo>
                  <a:pt x="0" y="0"/>
                </a:moveTo>
                <a:lnTo>
                  <a:pt x="3845506" y="0"/>
                </a:lnTo>
                <a:lnTo>
                  <a:pt x="3845506" y="747737"/>
                </a:lnTo>
                <a:lnTo>
                  <a:pt x="0" y="747737"/>
                </a:lnTo>
                <a:lnTo>
                  <a:pt x="0" y="0"/>
                </a:lnTo>
                <a:close/>
              </a:path>
            </a:pathLst>
          </a:custGeom>
          <a:blipFill>
            <a:blip r:embed="rId7"/>
            <a:stretch>
              <a:fillRect l="0" t="0" r="0" b="0"/>
            </a:stretch>
          </a:blipFill>
        </p:spPr>
      </p:sp>
      <p:sp>
        <p:nvSpPr>
          <p:cNvPr name="Freeform 7" id="7"/>
          <p:cNvSpPr/>
          <p:nvPr/>
        </p:nvSpPr>
        <p:spPr>
          <a:xfrm flipH="false" flipV="false" rot="0">
            <a:off x="12515093" y="3853711"/>
            <a:ext cx="4744207" cy="922485"/>
          </a:xfrm>
          <a:custGeom>
            <a:avLst/>
            <a:gdLst/>
            <a:ahLst/>
            <a:cxnLst/>
            <a:rect r="r" b="b" t="t" l="l"/>
            <a:pathLst>
              <a:path h="922485" w="4744207">
                <a:moveTo>
                  <a:pt x="0" y="0"/>
                </a:moveTo>
                <a:lnTo>
                  <a:pt x="4744207" y="0"/>
                </a:lnTo>
                <a:lnTo>
                  <a:pt x="4744207" y="922485"/>
                </a:lnTo>
                <a:lnTo>
                  <a:pt x="0" y="922485"/>
                </a:lnTo>
                <a:lnTo>
                  <a:pt x="0" y="0"/>
                </a:lnTo>
                <a:close/>
              </a:path>
            </a:pathLst>
          </a:custGeom>
          <a:blipFill>
            <a:blip r:embed="rId8"/>
            <a:stretch>
              <a:fillRect l="0" t="0" r="0" b="0"/>
            </a:stretch>
          </a:blipFill>
        </p:spPr>
      </p:sp>
      <p:sp>
        <p:nvSpPr>
          <p:cNvPr name="Freeform 8" id="8"/>
          <p:cNvSpPr/>
          <p:nvPr/>
        </p:nvSpPr>
        <p:spPr>
          <a:xfrm flipH="false" flipV="false" rot="0">
            <a:off x="7771957" y="7654400"/>
            <a:ext cx="2183084" cy="2183084"/>
          </a:xfrm>
          <a:custGeom>
            <a:avLst/>
            <a:gdLst/>
            <a:ahLst/>
            <a:cxnLst/>
            <a:rect r="r" b="b" t="t" l="l"/>
            <a:pathLst>
              <a:path h="2183084" w="2183084">
                <a:moveTo>
                  <a:pt x="0" y="0"/>
                </a:moveTo>
                <a:lnTo>
                  <a:pt x="2183084" y="0"/>
                </a:lnTo>
                <a:lnTo>
                  <a:pt x="2183084" y="2183084"/>
                </a:lnTo>
                <a:lnTo>
                  <a:pt x="0" y="2183084"/>
                </a:lnTo>
                <a:lnTo>
                  <a:pt x="0" y="0"/>
                </a:lnTo>
                <a:close/>
              </a:path>
            </a:pathLst>
          </a:custGeom>
          <a:blipFill>
            <a:blip r:embed="rId9"/>
            <a:stretch>
              <a:fillRect l="0" t="0" r="0" b="0"/>
            </a:stretch>
          </a:blipFill>
        </p:spPr>
      </p:sp>
      <p:sp>
        <p:nvSpPr>
          <p:cNvPr name="Freeform 9" id="9"/>
          <p:cNvSpPr/>
          <p:nvPr/>
        </p:nvSpPr>
        <p:spPr>
          <a:xfrm flipH="false" flipV="false" rot="0">
            <a:off x="13704653" y="7563398"/>
            <a:ext cx="2365087" cy="2365087"/>
          </a:xfrm>
          <a:custGeom>
            <a:avLst/>
            <a:gdLst/>
            <a:ahLst/>
            <a:cxnLst/>
            <a:rect r="r" b="b" t="t" l="l"/>
            <a:pathLst>
              <a:path h="2365087" w="2365087">
                <a:moveTo>
                  <a:pt x="0" y="0"/>
                </a:moveTo>
                <a:lnTo>
                  <a:pt x="2365087" y="0"/>
                </a:lnTo>
                <a:lnTo>
                  <a:pt x="2365087" y="2365088"/>
                </a:lnTo>
                <a:lnTo>
                  <a:pt x="0" y="2365088"/>
                </a:lnTo>
                <a:lnTo>
                  <a:pt x="0" y="0"/>
                </a:lnTo>
                <a:close/>
              </a:path>
            </a:pathLst>
          </a:custGeom>
          <a:blipFill>
            <a:blip r:embed="rId10"/>
            <a:stretch>
              <a:fillRect l="0" t="0" r="0" b="0"/>
            </a:stretch>
          </a:blipFill>
        </p:spPr>
      </p:sp>
      <p:sp>
        <p:nvSpPr>
          <p:cNvPr name="TextBox 10" id="10"/>
          <p:cNvSpPr txBox="true"/>
          <p:nvPr/>
        </p:nvSpPr>
        <p:spPr>
          <a:xfrm rot="0">
            <a:off x="1362301" y="2515430"/>
            <a:ext cx="3921746" cy="1725929"/>
          </a:xfrm>
          <a:prstGeom prst="rect">
            <a:avLst/>
          </a:prstGeom>
        </p:spPr>
        <p:txBody>
          <a:bodyPr anchor="t" rtlCol="false" tIns="0" lIns="0" bIns="0" rIns="0">
            <a:spAutoFit/>
          </a:bodyPr>
          <a:lstStyle/>
          <a:p>
            <a:pPr algn="ctr">
              <a:lnSpc>
                <a:spcPts val="4620"/>
              </a:lnSpc>
            </a:pPr>
            <a:r>
              <a:rPr lang="en-US" b="true" sz="3300" spc="854">
                <a:solidFill>
                  <a:srgbClr val="333333"/>
                </a:solidFill>
                <a:latin typeface="Glacial Indifference Bold"/>
                <a:ea typeface="Glacial Indifference Bold"/>
                <a:cs typeface="Glacial Indifference Bold"/>
                <a:sym typeface="Glacial Indifference Bold"/>
              </a:rPr>
              <a:t>FARMS &amp; </a:t>
            </a:r>
          </a:p>
          <a:p>
            <a:pPr algn="ctr">
              <a:lnSpc>
                <a:spcPts val="4620"/>
              </a:lnSpc>
            </a:pPr>
            <a:r>
              <a:rPr lang="en-US" b="true" sz="3300" spc="854">
                <a:solidFill>
                  <a:srgbClr val="333333"/>
                </a:solidFill>
                <a:latin typeface="Glacial Indifference Bold"/>
                <a:ea typeface="Glacial Indifference Bold"/>
                <a:cs typeface="Glacial Indifference Bold"/>
                <a:sym typeface="Glacial Indifference Bold"/>
              </a:rPr>
              <a:t>SUPPLIERS</a:t>
            </a:r>
          </a:p>
          <a:p>
            <a:pPr algn="ctr">
              <a:lnSpc>
                <a:spcPts val="4620"/>
              </a:lnSpc>
            </a:pPr>
          </a:p>
        </p:txBody>
      </p:sp>
      <p:sp>
        <p:nvSpPr>
          <p:cNvPr name="TextBox 11" id="11"/>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
        <p:nvSpPr>
          <p:cNvPr name="TextBox 12" id="12"/>
          <p:cNvSpPr txBox="true"/>
          <p:nvPr/>
        </p:nvSpPr>
        <p:spPr>
          <a:xfrm rot="0">
            <a:off x="6925281" y="2515511"/>
            <a:ext cx="3876437" cy="1144796"/>
          </a:xfrm>
          <a:prstGeom prst="rect">
            <a:avLst/>
          </a:prstGeom>
        </p:spPr>
        <p:txBody>
          <a:bodyPr anchor="t" rtlCol="false" tIns="0" lIns="0" bIns="0" rIns="0">
            <a:spAutoFit/>
          </a:bodyPr>
          <a:lstStyle/>
          <a:p>
            <a:pPr algn="ctr">
              <a:lnSpc>
                <a:spcPts val="4620"/>
              </a:lnSpc>
            </a:pPr>
            <a:r>
              <a:rPr lang="en-US" b="true" sz="3300" spc="854">
                <a:solidFill>
                  <a:srgbClr val="333333"/>
                </a:solidFill>
                <a:latin typeface="Glacial Indifference Bold"/>
                <a:ea typeface="Glacial Indifference Bold"/>
                <a:cs typeface="Glacial Indifference Bold"/>
                <a:sym typeface="Glacial Indifference Bold"/>
              </a:rPr>
              <a:t>MEALS &amp; </a:t>
            </a:r>
          </a:p>
          <a:p>
            <a:pPr algn="ctr">
              <a:lnSpc>
                <a:spcPts val="4620"/>
              </a:lnSpc>
            </a:pPr>
            <a:r>
              <a:rPr lang="en-US" b="true" sz="3300" spc="854">
                <a:solidFill>
                  <a:srgbClr val="333333"/>
                </a:solidFill>
                <a:latin typeface="Glacial Indifference Bold"/>
                <a:ea typeface="Glacial Indifference Bold"/>
                <a:cs typeface="Glacial Indifference Bold"/>
                <a:sym typeface="Glacial Indifference Bold"/>
              </a:rPr>
              <a:t>KITCHENS</a:t>
            </a:r>
          </a:p>
        </p:txBody>
      </p:sp>
      <p:sp>
        <p:nvSpPr>
          <p:cNvPr name="TextBox 13" id="13"/>
          <p:cNvSpPr txBox="true"/>
          <p:nvPr/>
        </p:nvSpPr>
        <p:spPr>
          <a:xfrm rot="0">
            <a:off x="12801724" y="2544086"/>
            <a:ext cx="4170945" cy="1144796"/>
          </a:xfrm>
          <a:prstGeom prst="rect">
            <a:avLst/>
          </a:prstGeom>
        </p:spPr>
        <p:txBody>
          <a:bodyPr anchor="t" rtlCol="false" tIns="0" lIns="0" bIns="0" rIns="0">
            <a:spAutoFit/>
          </a:bodyPr>
          <a:lstStyle/>
          <a:p>
            <a:pPr algn="ctr">
              <a:lnSpc>
                <a:spcPts val="4620"/>
              </a:lnSpc>
            </a:pPr>
            <a:r>
              <a:rPr lang="en-US" b="true" sz="3300" spc="854">
                <a:solidFill>
                  <a:srgbClr val="333333"/>
                </a:solidFill>
                <a:latin typeface="Glacial Indifference Bold"/>
                <a:ea typeface="Glacial Indifference Bold"/>
                <a:cs typeface="Glacial Indifference Bold"/>
                <a:sym typeface="Glacial Indifference Bold"/>
              </a:rPr>
              <a:t>COMMUNITY &amp; </a:t>
            </a:r>
          </a:p>
          <a:p>
            <a:pPr algn="ctr">
              <a:lnSpc>
                <a:spcPts val="4620"/>
              </a:lnSpc>
            </a:pPr>
            <a:r>
              <a:rPr lang="en-US" b="true" sz="3300" spc="854">
                <a:solidFill>
                  <a:srgbClr val="333333"/>
                </a:solidFill>
                <a:latin typeface="Glacial Indifference Bold"/>
                <a:ea typeface="Glacial Indifference Bold"/>
                <a:cs typeface="Glacial Indifference Bold"/>
                <a:sym typeface="Glacial Indifference Bold"/>
              </a:rPr>
              <a:t>VOLUNTEERS</a:t>
            </a:r>
          </a:p>
        </p:txBody>
      </p:sp>
      <p:sp>
        <p:nvSpPr>
          <p:cNvPr name="TextBox 14" id="14"/>
          <p:cNvSpPr txBox="true"/>
          <p:nvPr/>
        </p:nvSpPr>
        <p:spPr>
          <a:xfrm rot="0">
            <a:off x="1909245" y="4995766"/>
            <a:ext cx="2827856" cy="2120900"/>
          </a:xfrm>
          <a:prstGeom prst="rect">
            <a:avLst/>
          </a:prstGeom>
        </p:spPr>
        <p:txBody>
          <a:bodyPr anchor="t" rtlCol="false" tIns="0" lIns="0" bIns="0" rIns="0">
            <a:spAutoFit/>
          </a:bodyPr>
          <a:lstStyle/>
          <a:p>
            <a:pPr algn="ctr">
              <a:lnSpc>
                <a:spcPts val="2800"/>
              </a:lnSpc>
              <a:spcBef>
                <a:spcPct val="0"/>
              </a:spcBef>
            </a:pPr>
            <a:r>
              <a:rPr lang="en-US" b="true" sz="2000">
                <a:solidFill>
                  <a:srgbClr val="333333"/>
                </a:solidFill>
                <a:latin typeface="Glacial Indifference Bold"/>
                <a:ea typeface="Glacial Indifference Bold"/>
                <a:cs typeface="Glacial Indifference Bold"/>
                <a:sym typeface="Glacial Indifference Bold"/>
              </a:rPr>
              <a:t>WE COLLABORATE WITH MAUI FARMS &amp; FOOD SUPPLIERS TO BRING FRESH PRODUCE TO THE COMMUNITY, KITCHENS &amp; HUBS.</a:t>
            </a:r>
          </a:p>
        </p:txBody>
      </p:sp>
      <p:sp>
        <p:nvSpPr>
          <p:cNvPr name="TextBox 15" id="15"/>
          <p:cNvSpPr txBox="true"/>
          <p:nvPr/>
        </p:nvSpPr>
        <p:spPr>
          <a:xfrm rot="0">
            <a:off x="7121485" y="4995766"/>
            <a:ext cx="3484029" cy="2121062"/>
          </a:xfrm>
          <a:prstGeom prst="rect">
            <a:avLst/>
          </a:prstGeom>
        </p:spPr>
        <p:txBody>
          <a:bodyPr anchor="t" rtlCol="false" tIns="0" lIns="0" bIns="0" rIns="0">
            <a:spAutoFit/>
          </a:bodyPr>
          <a:lstStyle/>
          <a:p>
            <a:pPr algn="ctr">
              <a:lnSpc>
                <a:spcPts val="2800"/>
              </a:lnSpc>
              <a:spcBef>
                <a:spcPct val="0"/>
              </a:spcBef>
            </a:pPr>
            <a:r>
              <a:rPr lang="en-US" b="true" sz="2000">
                <a:solidFill>
                  <a:srgbClr val="333333"/>
                </a:solidFill>
                <a:latin typeface="Glacial Indifference Bold"/>
                <a:ea typeface="Glacial Indifference Bold"/>
                <a:cs typeface="Glacial Indifference Bold"/>
                <a:sym typeface="Glacial Indifference Bold"/>
              </a:rPr>
              <a:t>WE PREPARE AND SERVE NOURISHING MEALS TO THE UNSHELTERED AND DISPLACED, FROM MULTIPLE COMMUNITY KITCHENS &amp; PARTNER RESTAURANTS.</a:t>
            </a:r>
          </a:p>
        </p:txBody>
      </p:sp>
      <p:sp>
        <p:nvSpPr>
          <p:cNvPr name="TextBox 16" id="16"/>
          <p:cNvSpPr txBox="true"/>
          <p:nvPr/>
        </p:nvSpPr>
        <p:spPr>
          <a:xfrm rot="0">
            <a:off x="13134168" y="4995766"/>
            <a:ext cx="3506056" cy="2121062"/>
          </a:xfrm>
          <a:prstGeom prst="rect">
            <a:avLst/>
          </a:prstGeom>
        </p:spPr>
        <p:txBody>
          <a:bodyPr anchor="t" rtlCol="false" tIns="0" lIns="0" bIns="0" rIns="0">
            <a:spAutoFit/>
          </a:bodyPr>
          <a:lstStyle/>
          <a:p>
            <a:pPr algn="ctr">
              <a:lnSpc>
                <a:spcPts val="2800"/>
              </a:lnSpc>
              <a:spcBef>
                <a:spcPct val="0"/>
              </a:spcBef>
            </a:pPr>
            <a:r>
              <a:rPr lang="en-US" b="true" sz="2000">
                <a:solidFill>
                  <a:srgbClr val="333333"/>
                </a:solidFill>
                <a:latin typeface="Glacial Indifference Bold"/>
                <a:ea typeface="Glacial Indifference Bold"/>
                <a:cs typeface="Glacial Indifference Bold"/>
                <a:sym typeface="Glacial Indifference Bold"/>
              </a:rPr>
              <a:t>WE PARTNER WITH VISITORS, MAUI VOLUNTEERS, LOCAL BUSINESSES, AND ORGANIZATIONS TO EXPAND COMMUNITY RESPONSE, RESILIENCE &amp; IMPACT.</a:t>
            </a:r>
          </a:p>
        </p:txBody>
      </p:sp>
      <p:sp>
        <p:nvSpPr>
          <p:cNvPr name="TextBox 17" id="17"/>
          <p:cNvSpPr txBox="true"/>
          <p:nvPr/>
        </p:nvSpPr>
        <p:spPr>
          <a:xfrm rot="0">
            <a:off x="6802689" y="818713"/>
            <a:ext cx="4121621" cy="781050"/>
          </a:xfrm>
          <a:prstGeom prst="rect">
            <a:avLst/>
          </a:prstGeom>
        </p:spPr>
        <p:txBody>
          <a:bodyPr anchor="t" rtlCol="false" tIns="0" lIns="0" bIns="0" rIns="0">
            <a:spAutoFit/>
          </a:bodyPr>
          <a:lstStyle/>
          <a:p>
            <a:pPr algn="ctr">
              <a:lnSpc>
                <a:spcPts val="6120"/>
              </a:lnSpc>
            </a:pPr>
            <a:r>
              <a:rPr lang="en-US" b="true" sz="5100">
                <a:solidFill>
                  <a:srgbClr val="307ECC"/>
                </a:solidFill>
                <a:latin typeface="Glacial Indifference Bold"/>
                <a:ea typeface="Glacial Indifference Bold"/>
                <a:cs typeface="Glacial Indifference Bold"/>
                <a:sym typeface="Glacial Indifference Bold"/>
              </a:rPr>
              <a:t>What We Do</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4"/>
            <a:stretch>
              <a:fillRect l="0" t="0" r="0" b="0"/>
            </a:stretch>
          </a:blipFill>
        </p:spPr>
      </p:sp>
      <p:sp>
        <p:nvSpPr>
          <p:cNvPr name="Freeform 4" id="4"/>
          <p:cNvSpPr/>
          <p:nvPr/>
        </p:nvSpPr>
        <p:spPr>
          <a:xfrm flipH="false" flipV="false" rot="0">
            <a:off x="1764386" y="2038737"/>
            <a:ext cx="14759227" cy="7319200"/>
          </a:xfrm>
          <a:custGeom>
            <a:avLst/>
            <a:gdLst/>
            <a:ahLst/>
            <a:cxnLst/>
            <a:rect r="r" b="b" t="t" l="l"/>
            <a:pathLst>
              <a:path h="7319200" w="14759227">
                <a:moveTo>
                  <a:pt x="0" y="0"/>
                </a:moveTo>
                <a:lnTo>
                  <a:pt x="14759228" y="0"/>
                </a:lnTo>
                <a:lnTo>
                  <a:pt x="14759228" y="7319200"/>
                </a:lnTo>
                <a:lnTo>
                  <a:pt x="0" y="7319200"/>
                </a:lnTo>
                <a:lnTo>
                  <a:pt x="0" y="0"/>
                </a:lnTo>
                <a:close/>
              </a:path>
            </a:pathLst>
          </a:custGeom>
          <a:blipFill>
            <a:blip r:embed="rId5"/>
            <a:stretch>
              <a:fillRect l="0" t="0" r="-3998" b="0"/>
            </a:stretch>
          </a:blipFill>
        </p:spPr>
      </p:sp>
      <p:sp>
        <p:nvSpPr>
          <p:cNvPr name="TextBox 5" id="5"/>
          <p:cNvSpPr txBox="true"/>
          <p:nvPr/>
        </p:nvSpPr>
        <p:spPr>
          <a:xfrm rot="0">
            <a:off x="7047823" y="981516"/>
            <a:ext cx="9528338" cy="1057221"/>
          </a:xfrm>
          <a:prstGeom prst="rect">
            <a:avLst/>
          </a:prstGeom>
        </p:spPr>
        <p:txBody>
          <a:bodyPr anchor="t" rtlCol="false" tIns="0" lIns="0" bIns="0" rIns="0">
            <a:spAutoFit/>
          </a:bodyPr>
          <a:lstStyle/>
          <a:p>
            <a:pPr algn="l">
              <a:lnSpc>
                <a:spcPts val="8399"/>
              </a:lnSpc>
            </a:pPr>
            <a:r>
              <a:rPr lang="en-US" sz="6999" b="true">
                <a:solidFill>
                  <a:srgbClr val="307ECC"/>
                </a:solidFill>
                <a:latin typeface="Glacial Indifference Bold"/>
                <a:ea typeface="Glacial Indifference Bold"/>
                <a:cs typeface="Glacial Indifference Bold"/>
                <a:sym typeface="Glacial Indifference Bold"/>
              </a:rPr>
              <a:t>Partners</a:t>
            </a:r>
          </a:p>
        </p:txBody>
      </p:sp>
      <p:sp>
        <p:nvSpPr>
          <p:cNvPr name="TextBox 6" id="6"/>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37563" y="389263"/>
            <a:ext cx="1649475" cy="1649475"/>
          </a:xfrm>
          <a:custGeom>
            <a:avLst/>
            <a:gdLst/>
            <a:ahLst/>
            <a:cxnLst/>
            <a:rect r="r" b="b" t="t" l="l"/>
            <a:pathLst>
              <a:path h="1649475" w="1649475">
                <a:moveTo>
                  <a:pt x="0" y="0"/>
                </a:moveTo>
                <a:lnTo>
                  <a:pt x="1649475" y="0"/>
                </a:lnTo>
                <a:lnTo>
                  <a:pt x="1649475" y="1649474"/>
                </a:lnTo>
                <a:lnTo>
                  <a:pt x="0" y="1649474"/>
                </a:lnTo>
                <a:lnTo>
                  <a:pt x="0" y="0"/>
                </a:lnTo>
                <a:close/>
              </a:path>
            </a:pathLst>
          </a:custGeom>
          <a:blipFill>
            <a:blip r:embed="rId4"/>
            <a:stretch>
              <a:fillRect l="0" t="0" r="0" b="0"/>
            </a:stretch>
          </a:blipFill>
        </p:spPr>
      </p:sp>
      <p:sp>
        <p:nvSpPr>
          <p:cNvPr name="Freeform 4" id="4"/>
          <p:cNvSpPr/>
          <p:nvPr/>
        </p:nvSpPr>
        <p:spPr>
          <a:xfrm flipH="false" flipV="false" rot="0">
            <a:off x="1028700" y="2579267"/>
            <a:ext cx="16230600" cy="7040023"/>
          </a:xfrm>
          <a:custGeom>
            <a:avLst/>
            <a:gdLst/>
            <a:ahLst/>
            <a:cxnLst/>
            <a:rect r="r" b="b" t="t" l="l"/>
            <a:pathLst>
              <a:path h="7040023" w="16230600">
                <a:moveTo>
                  <a:pt x="0" y="0"/>
                </a:moveTo>
                <a:lnTo>
                  <a:pt x="16230600" y="0"/>
                </a:lnTo>
                <a:lnTo>
                  <a:pt x="16230600" y="7040023"/>
                </a:lnTo>
                <a:lnTo>
                  <a:pt x="0" y="7040023"/>
                </a:lnTo>
                <a:lnTo>
                  <a:pt x="0" y="0"/>
                </a:lnTo>
                <a:close/>
              </a:path>
            </a:pathLst>
          </a:custGeom>
          <a:blipFill>
            <a:blip r:embed="rId5"/>
            <a:stretch>
              <a:fillRect l="0" t="0" r="0" b="0"/>
            </a:stretch>
          </a:blipFill>
        </p:spPr>
      </p:sp>
      <p:sp>
        <p:nvSpPr>
          <p:cNvPr name="TextBox 5" id="5"/>
          <p:cNvSpPr txBox="true"/>
          <p:nvPr/>
        </p:nvSpPr>
        <p:spPr>
          <a:xfrm rot="0">
            <a:off x="7047823" y="981516"/>
            <a:ext cx="9528338" cy="1057221"/>
          </a:xfrm>
          <a:prstGeom prst="rect">
            <a:avLst/>
          </a:prstGeom>
        </p:spPr>
        <p:txBody>
          <a:bodyPr anchor="t" rtlCol="false" tIns="0" lIns="0" bIns="0" rIns="0">
            <a:spAutoFit/>
          </a:bodyPr>
          <a:lstStyle/>
          <a:p>
            <a:pPr algn="l">
              <a:lnSpc>
                <a:spcPts val="8399"/>
              </a:lnSpc>
            </a:pPr>
            <a:r>
              <a:rPr lang="en-US" sz="6999" b="true">
                <a:solidFill>
                  <a:srgbClr val="307ECC"/>
                </a:solidFill>
                <a:latin typeface="Glacial Indifference Bold"/>
                <a:ea typeface="Glacial Indifference Bold"/>
                <a:cs typeface="Glacial Indifference Bold"/>
                <a:sym typeface="Glacial Indifference Bold"/>
              </a:rPr>
              <a:t>Partners</a:t>
            </a:r>
          </a:p>
        </p:txBody>
      </p:sp>
      <p:sp>
        <p:nvSpPr>
          <p:cNvPr name="TextBox 6" id="6"/>
          <p:cNvSpPr txBox="true"/>
          <p:nvPr/>
        </p:nvSpPr>
        <p:spPr>
          <a:xfrm rot="0">
            <a:off x="11811992" y="332113"/>
            <a:ext cx="3958534" cy="358802"/>
          </a:xfrm>
          <a:prstGeom prst="rect">
            <a:avLst/>
          </a:prstGeom>
        </p:spPr>
        <p:txBody>
          <a:bodyPr anchor="t" rtlCol="false" tIns="0" lIns="0" bIns="0" rIns="0">
            <a:spAutoFit/>
          </a:bodyPr>
          <a:lstStyle/>
          <a:p>
            <a:pPr algn="r">
              <a:lnSpc>
                <a:spcPts val="2800"/>
              </a:lnSpc>
            </a:pPr>
            <a:r>
              <a:rPr lang="en-US" b="true" sz="2000">
                <a:solidFill>
                  <a:srgbClr val="307ECC"/>
                </a:solidFill>
                <a:latin typeface="Glacial Indifference Bold"/>
                <a:ea typeface="Glacial Indifference Bold"/>
                <a:cs typeface="Glacial Indifference Bold"/>
                <a:sym typeface="Glacial Indifference Bold"/>
              </a:rPr>
              <a:t>HHHMAUI.ORG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DAGUumkEqNo</dc:identifier>
  <dcterms:modified xsi:type="dcterms:W3CDTF">2011-08-01T06:04:30Z</dcterms:modified>
  <cp:revision>1</cp:revision>
  <dc:title>HHH - </dc:title>
</cp:coreProperties>
</file>